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sldIdLst>
    <p:sldId id="256" r:id="rId3"/>
    <p:sldId id="327" r:id="rId4"/>
    <p:sldId id="257" r:id="rId5"/>
    <p:sldId id="287" r:id="rId6"/>
    <p:sldId id="259" r:id="rId7"/>
    <p:sldId id="294" r:id="rId8"/>
    <p:sldId id="303" r:id="rId9"/>
    <p:sldId id="295" r:id="rId10"/>
    <p:sldId id="305" r:id="rId11"/>
    <p:sldId id="296" r:id="rId12"/>
    <p:sldId id="297" r:id="rId13"/>
    <p:sldId id="307" r:id="rId14"/>
    <p:sldId id="308" r:id="rId15"/>
    <p:sldId id="309" r:id="rId16"/>
    <p:sldId id="310" r:id="rId17"/>
    <p:sldId id="311" r:id="rId18"/>
    <p:sldId id="326" r:id="rId19"/>
    <p:sldId id="298" r:id="rId20"/>
    <p:sldId id="313" r:id="rId21"/>
    <p:sldId id="317" r:id="rId22"/>
    <p:sldId id="318" r:id="rId23"/>
    <p:sldId id="319" r:id="rId24"/>
    <p:sldId id="320" r:id="rId25"/>
    <p:sldId id="321" r:id="rId26"/>
    <p:sldId id="322" r:id="rId27"/>
    <p:sldId id="323" r:id="rId28"/>
    <p:sldId id="324" r:id="rId29"/>
    <p:sldId id="325" r:id="rId30"/>
    <p:sldId id="284" r:id="rId31"/>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2F416F"/>
    <a:srgbClr val="002060"/>
    <a:srgbClr val="000B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4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4" Type="http://schemas.openxmlformats.org/officeDocument/2006/relationships/tableStyles" Target="tableStyles.xml"/><Relationship Id="rId33" Type="http://schemas.openxmlformats.org/officeDocument/2006/relationships/viewProps" Target="viewProps.xml"/><Relationship Id="rId32" Type="http://schemas.openxmlformats.org/officeDocument/2006/relationships/presProps" Target="presProps.xml"/><Relationship Id="rId31" Type="http://schemas.openxmlformats.org/officeDocument/2006/relationships/slide" Target="slides/slide29.xml"/><Relationship Id="rId30" Type="http://schemas.openxmlformats.org/officeDocument/2006/relationships/slide" Target="slides/slide28.xml"/><Relationship Id="rId3" Type="http://schemas.openxmlformats.org/officeDocument/2006/relationships/slide" Target="slides/slide1.xml"/><Relationship Id="rId29" Type="http://schemas.openxmlformats.org/officeDocument/2006/relationships/slide" Target="slides/slide27.xml"/><Relationship Id="rId28" Type="http://schemas.openxmlformats.org/officeDocument/2006/relationships/slide" Target="slides/slide26.xml"/><Relationship Id="rId27" Type="http://schemas.openxmlformats.org/officeDocument/2006/relationships/slide" Target="slides/slide25.xml"/><Relationship Id="rId26" Type="http://schemas.openxmlformats.org/officeDocument/2006/relationships/slide" Target="slides/slide24.xml"/><Relationship Id="rId25" Type="http://schemas.openxmlformats.org/officeDocument/2006/relationships/slide" Target="slides/slide23.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F090A6-CFD8-4834-A278-9FF1E5B78D0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662FB4-D61E-4832-ACB9-254406CCC6A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3.png"/><Relationship Id="rId1"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5.png"/><Relationship Id="rId1" Type="http://schemas.openxmlformats.org/officeDocument/2006/relationships/image" Target="../media/image14.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7.jpeg"/><Relationship Id="rId1" Type="http://schemas.openxmlformats.org/officeDocument/2006/relationships/image" Target="../media/image16.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8.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3" name="直接连接符 102"/>
          <p:cNvCxnSpPr/>
          <p:nvPr/>
        </p:nvCxnSpPr>
        <p:spPr>
          <a:xfrm>
            <a:off x="6441821" y="2412541"/>
            <a:ext cx="4838700" cy="0"/>
          </a:xfrm>
          <a:prstGeom prst="line">
            <a:avLst/>
          </a:prstGeom>
          <a:ln>
            <a:solidFill>
              <a:schemeClr val="bg1">
                <a:lumMod val="65000"/>
              </a:schemeClr>
            </a:solidFill>
          </a:ln>
          <a:effectLst>
            <a:outerShdw dist="12700" dir="2700000" algn="tl" rotWithShape="0">
              <a:schemeClr val="bg1"/>
            </a:outerShdw>
          </a:effectLst>
        </p:spPr>
        <p:style>
          <a:lnRef idx="1">
            <a:schemeClr val="accent1"/>
          </a:lnRef>
          <a:fillRef idx="0">
            <a:schemeClr val="accent1"/>
          </a:fillRef>
          <a:effectRef idx="0">
            <a:schemeClr val="accent1"/>
          </a:effectRef>
          <a:fontRef idx="minor">
            <a:schemeClr val="tx1"/>
          </a:fontRef>
        </p:style>
      </p:cxnSp>
      <p:cxnSp>
        <p:nvCxnSpPr>
          <p:cNvPr id="104" name="直接连接符 103"/>
          <p:cNvCxnSpPr/>
          <p:nvPr/>
        </p:nvCxnSpPr>
        <p:spPr>
          <a:xfrm>
            <a:off x="6453251" y="3801718"/>
            <a:ext cx="4838700" cy="0"/>
          </a:xfrm>
          <a:prstGeom prst="line">
            <a:avLst/>
          </a:prstGeom>
          <a:ln>
            <a:solidFill>
              <a:schemeClr val="bg1">
                <a:lumMod val="65000"/>
              </a:schemeClr>
            </a:solidFill>
          </a:ln>
          <a:effectLst>
            <a:outerShdw dist="12700" dir="2700000" algn="tl" rotWithShape="0">
              <a:schemeClr val="bg1"/>
            </a:outerShdw>
          </a:effectLst>
        </p:spPr>
        <p:style>
          <a:lnRef idx="1">
            <a:schemeClr val="accent1"/>
          </a:lnRef>
          <a:fillRef idx="0">
            <a:schemeClr val="accent1"/>
          </a:fillRef>
          <a:effectRef idx="0">
            <a:schemeClr val="accent1"/>
          </a:effectRef>
          <a:fontRef idx="minor">
            <a:schemeClr val="tx1"/>
          </a:fontRef>
        </p:style>
      </p:cxnSp>
      <p:sp>
        <p:nvSpPr>
          <p:cNvPr id="4" name="Freeform 7"/>
          <p:cNvSpPr/>
          <p:nvPr/>
        </p:nvSpPr>
        <p:spPr bwMode="auto">
          <a:xfrm>
            <a:off x="3732667" y="1128712"/>
            <a:ext cx="938213" cy="2454275"/>
          </a:xfrm>
          <a:custGeom>
            <a:avLst/>
            <a:gdLst>
              <a:gd name="T0" fmla="*/ 362 w 365"/>
              <a:gd name="T1" fmla="*/ 955 h 955"/>
              <a:gd name="T2" fmla="*/ 235 w 365"/>
              <a:gd name="T3" fmla="*/ 417 h 955"/>
              <a:gd name="T4" fmla="*/ 0 w 365"/>
              <a:gd name="T5" fmla="*/ 0 h 955"/>
              <a:gd name="T6" fmla="*/ 1 w 365"/>
              <a:gd name="T7" fmla="*/ 0 h 955"/>
              <a:gd name="T8" fmla="*/ 236 w 365"/>
              <a:gd name="T9" fmla="*/ 416 h 955"/>
              <a:gd name="T10" fmla="*/ 328 w 365"/>
              <a:gd name="T11" fmla="*/ 671 h 955"/>
              <a:gd name="T12" fmla="*/ 363 w 365"/>
              <a:gd name="T13" fmla="*/ 955 h 955"/>
              <a:gd name="T14" fmla="*/ 362 w 365"/>
              <a:gd name="T15" fmla="*/ 955 h 95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65" h="955">
                <a:moveTo>
                  <a:pt x="362" y="955"/>
                </a:moveTo>
                <a:cubicBezTo>
                  <a:pt x="365" y="787"/>
                  <a:pt x="325" y="616"/>
                  <a:pt x="235" y="417"/>
                </a:cubicBezTo>
                <a:cubicBezTo>
                  <a:pt x="176" y="286"/>
                  <a:pt x="104" y="158"/>
                  <a:pt x="0" y="0"/>
                </a:cubicBezTo>
                <a:cubicBezTo>
                  <a:pt x="1" y="0"/>
                  <a:pt x="1" y="0"/>
                  <a:pt x="1" y="0"/>
                </a:cubicBezTo>
                <a:cubicBezTo>
                  <a:pt x="105" y="157"/>
                  <a:pt x="177" y="286"/>
                  <a:pt x="236" y="416"/>
                </a:cubicBezTo>
                <a:cubicBezTo>
                  <a:pt x="277" y="507"/>
                  <a:pt x="307" y="591"/>
                  <a:pt x="328" y="671"/>
                </a:cubicBezTo>
                <a:cubicBezTo>
                  <a:pt x="353" y="770"/>
                  <a:pt x="364" y="863"/>
                  <a:pt x="363" y="955"/>
                </a:cubicBezTo>
                <a:lnTo>
                  <a:pt x="362" y="955"/>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5" name="Freeform 8"/>
          <p:cNvSpPr/>
          <p:nvPr/>
        </p:nvSpPr>
        <p:spPr bwMode="auto">
          <a:xfrm>
            <a:off x="4061279" y="1273175"/>
            <a:ext cx="604838" cy="2309813"/>
          </a:xfrm>
          <a:custGeom>
            <a:avLst/>
            <a:gdLst>
              <a:gd name="T0" fmla="*/ 234 w 235"/>
              <a:gd name="T1" fmla="*/ 899 h 899"/>
              <a:gd name="T2" fmla="*/ 54 w 235"/>
              <a:gd name="T3" fmla="*/ 544 h 899"/>
              <a:gd name="T4" fmla="*/ 18 w 235"/>
              <a:gd name="T5" fmla="*/ 0 h 899"/>
              <a:gd name="T6" fmla="*/ 19 w 235"/>
              <a:gd name="T7" fmla="*/ 0 h 899"/>
              <a:gd name="T8" fmla="*/ 55 w 235"/>
              <a:gd name="T9" fmla="*/ 544 h 899"/>
              <a:gd name="T10" fmla="*/ 235 w 235"/>
              <a:gd name="T11" fmla="*/ 899 h 899"/>
              <a:gd name="T12" fmla="*/ 234 w 235"/>
              <a:gd name="T13" fmla="*/ 899 h 899"/>
            </a:gdLst>
            <a:ahLst/>
            <a:cxnLst>
              <a:cxn ang="0">
                <a:pos x="T0" y="T1"/>
              </a:cxn>
              <a:cxn ang="0">
                <a:pos x="T2" y="T3"/>
              </a:cxn>
              <a:cxn ang="0">
                <a:pos x="T4" y="T5"/>
              </a:cxn>
              <a:cxn ang="0">
                <a:pos x="T6" y="T7"/>
              </a:cxn>
              <a:cxn ang="0">
                <a:pos x="T8" y="T9"/>
              </a:cxn>
              <a:cxn ang="0">
                <a:pos x="T10" y="T11"/>
              </a:cxn>
              <a:cxn ang="0">
                <a:pos x="T12" y="T13"/>
              </a:cxn>
            </a:cxnLst>
            <a:rect l="0" t="0" r="r" b="b"/>
            <a:pathLst>
              <a:path w="235" h="899">
                <a:moveTo>
                  <a:pt x="234" y="899"/>
                </a:moveTo>
                <a:cubicBezTo>
                  <a:pt x="153" y="802"/>
                  <a:pt x="91" y="679"/>
                  <a:pt x="54" y="544"/>
                </a:cubicBezTo>
                <a:cubicBezTo>
                  <a:pt x="13" y="389"/>
                  <a:pt x="0" y="206"/>
                  <a:pt x="18" y="0"/>
                </a:cubicBezTo>
                <a:cubicBezTo>
                  <a:pt x="19" y="0"/>
                  <a:pt x="19" y="0"/>
                  <a:pt x="19" y="0"/>
                </a:cubicBezTo>
                <a:cubicBezTo>
                  <a:pt x="1" y="206"/>
                  <a:pt x="14" y="389"/>
                  <a:pt x="55" y="544"/>
                </a:cubicBezTo>
                <a:cubicBezTo>
                  <a:pt x="92" y="679"/>
                  <a:pt x="154" y="801"/>
                  <a:pt x="235" y="899"/>
                </a:cubicBezTo>
                <a:lnTo>
                  <a:pt x="234" y="899"/>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6" name="Freeform 10"/>
          <p:cNvSpPr/>
          <p:nvPr/>
        </p:nvSpPr>
        <p:spPr bwMode="auto">
          <a:xfrm>
            <a:off x="4637542" y="265112"/>
            <a:ext cx="514350" cy="3317875"/>
          </a:xfrm>
          <a:custGeom>
            <a:avLst/>
            <a:gdLst>
              <a:gd name="T0" fmla="*/ 11 w 200"/>
              <a:gd name="T1" fmla="*/ 1291 h 1291"/>
              <a:gd name="T2" fmla="*/ 10 w 200"/>
              <a:gd name="T3" fmla="*/ 1291 h 1291"/>
              <a:gd name="T4" fmla="*/ 189 w 200"/>
              <a:gd name="T5" fmla="*/ 603 h 1291"/>
              <a:gd name="T6" fmla="*/ 0 w 200"/>
              <a:gd name="T7" fmla="*/ 0 h 1291"/>
              <a:gd name="T8" fmla="*/ 1 w 200"/>
              <a:gd name="T9" fmla="*/ 0 h 1291"/>
              <a:gd name="T10" fmla="*/ 132 w 200"/>
              <a:gd name="T11" fmla="*/ 280 h 1291"/>
              <a:gd name="T12" fmla="*/ 189 w 200"/>
              <a:gd name="T13" fmla="*/ 603 h 1291"/>
              <a:gd name="T14" fmla="*/ 11 w 200"/>
              <a:gd name="T15" fmla="*/ 1291 h 129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0" h="1291">
                <a:moveTo>
                  <a:pt x="11" y="1291"/>
                </a:moveTo>
                <a:cubicBezTo>
                  <a:pt x="10" y="1291"/>
                  <a:pt x="10" y="1291"/>
                  <a:pt x="10" y="1291"/>
                </a:cubicBezTo>
                <a:cubicBezTo>
                  <a:pt x="136" y="1091"/>
                  <a:pt x="199" y="846"/>
                  <a:pt x="189" y="603"/>
                </a:cubicBezTo>
                <a:cubicBezTo>
                  <a:pt x="179" y="388"/>
                  <a:pt x="114" y="179"/>
                  <a:pt x="0" y="0"/>
                </a:cubicBezTo>
                <a:cubicBezTo>
                  <a:pt x="1" y="0"/>
                  <a:pt x="1" y="0"/>
                  <a:pt x="1" y="0"/>
                </a:cubicBezTo>
                <a:cubicBezTo>
                  <a:pt x="56" y="86"/>
                  <a:pt x="100" y="180"/>
                  <a:pt x="132" y="280"/>
                </a:cubicBezTo>
                <a:cubicBezTo>
                  <a:pt x="165" y="385"/>
                  <a:pt x="185" y="493"/>
                  <a:pt x="189" y="603"/>
                </a:cubicBezTo>
                <a:cubicBezTo>
                  <a:pt x="200" y="846"/>
                  <a:pt x="137" y="1091"/>
                  <a:pt x="11" y="1291"/>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7" name="Freeform 11"/>
          <p:cNvSpPr/>
          <p:nvPr/>
        </p:nvSpPr>
        <p:spPr bwMode="auto">
          <a:xfrm>
            <a:off x="4031117" y="3582988"/>
            <a:ext cx="631825" cy="1398588"/>
          </a:xfrm>
          <a:custGeom>
            <a:avLst/>
            <a:gdLst>
              <a:gd name="T0" fmla="*/ 0 w 246"/>
              <a:gd name="T1" fmla="*/ 544 h 544"/>
              <a:gd name="T2" fmla="*/ 0 w 246"/>
              <a:gd name="T3" fmla="*/ 544 h 544"/>
              <a:gd name="T4" fmla="*/ 180 w 246"/>
              <a:gd name="T5" fmla="*/ 267 h 544"/>
              <a:gd name="T6" fmla="*/ 246 w 246"/>
              <a:gd name="T7" fmla="*/ 0 h 544"/>
              <a:gd name="T8" fmla="*/ 246 w 246"/>
              <a:gd name="T9" fmla="*/ 0 h 544"/>
              <a:gd name="T10" fmla="*/ 181 w 246"/>
              <a:gd name="T11" fmla="*/ 267 h 544"/>
              <a:gd name="T12" fmla="*/ 106 w 246"/>
              <a:gd name="T13" fmla="*/ 409 h 544"/>
              <a:gd name="T14" fmla="*/ 0 w 246"/>
              <a:gd name="T15" fmla="*/ 544 h 5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6" h="544">
                <a:moveTo>
                  <a:pt x="0" y="544"/>
                </a:moveTo>
                <a:cubicBezTo>
                  <a:pt x="0" y="544"/>
                  <a:pt x="0" y="544"/>
                  <a:pt x="0" y="544"/>
                </a:cubicBezTo>
                <a:cubicBezTo>
                  <a:pt x="78" y="460"/>
                  <a:pt x="138" y="366"/>
                  <a:pt x="180" y="267"/>
                </a:cubicBezTo>
                <a:cubicBezTo>
                  <a:pt x="216" y="182"/>
                  <a:pt x="238" y="92"/>
                  <a:pt x="246" y="0"/>
                </a:cubicBezTo>
                <a:cubicBezTo>
                  <a:pt x="246" y="0"/>
                  <a:pt x="246" y="0"/>
                  <a:pt x="246" y="0"/>
                </a:cubicBezTo>
                <a:cubicBezTo>
                  <a:pt x="239" y="92"/>
                  <a:pt x="216" y="182"/>
                  <a:pt x="181" y="267"/>
                </a:cubicBezTo>
                <a:cubicBezTo>
                  <a:pt x="160" y="315"/>
                  <a:pt x="135" y="363"/>
                  <a:pt x="106" y="409"/>
                </a:cubicBezTo>
                <a:cubicBezTo>
                  <a:pt x="75" y="456"/>
                  <a:pt x="39" y="502"/>
                  <a:pt x="0" y="544"/>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8" name="Freeform 12"/>
          <p:cNvSpPr/>
          <p:nvPr/>
        </p:nvSpPr>
        <p:spPr bwMode="auto">
          <a:xfrm>
            <a:off x="4031117" y="3914775"/>
            <a:ext cx="896938" cy="1066800"/>
          </a:xfrm>
          <a:custGeom>
            <a:avLst/>
            <a:gdLst>
              <a:gd name="T0" fmla="*/ 0 w 349"/>
              <a:gd name="T1" fmla="*/ 415 h 415"/>
              <a:gd name="T2" fmla="*/ 0 w 349"/>
              <a:gd name="T3" fmla="*/ 415 h 415"/>
              <a:gd name="T4" fmla="*/ 349 w 349"/>
              <a:gd name="T5" fmla="*/ 0 h 415"/>
              <a:gd name="T6" fmla="*/ 349 w 349"/>
              <a:gd name="T7" fmla="*/ 0 h 415"/>
              <a:gd name="T8" fmla="*/ 197 w 349"/>
              <a:gd name="T9" fmla="*/ 219 h 415"/>
              <a:gd name="T10" fmla="*/ 0 w 349"/>
              <a:gd name="T11" fmla="*/ 415 h 415"/>
            </a:gdLst>
            <a:ahLst/>
            <a:cxnLst>
              <a:cxn ang="0">
                <a:pos x="T0" y="T1"/>
              </a:cxn>
              <a:cxn ang="0">
                <a:pos x="T2" y="T3"/>
              </a:cxn>
              <a:cxn ang="0">
                <a:pos x="T4" y="T5"/>
              </a:cxn>
              <a:cxn ang="0">
                <a:pos x="T6" y="T7"/>
              </a:cxn>
              <a:cxn ang="0">
                <a:pos x="T8" y="T9"/>
              </a:cxn>
              <a:cxn ang="0">
                <a:pos x="T10" y="T11"/>
              </a:cxn>
            </a:cxnLst>
            <a:rect l="0" t="0" r="r" b="b"/>
            <a:pathLst>
              <a:path w="349" h="415">
                <a:moveTo>
                  <a:pt x="0" y="415"/>
                </a:moveTo>
                <a:cubicBezTo>
                  <a:pt x="0" y="415"/>
                  <a:pt x="0" y="415"/>
                  <a:pt x="0" y="415"/>
                </a:cubicBezTo>
                <a:cubicBezTo>
                  <a:pt x="142" y="297"/>
                  <a:pt x="263" y="153"/>
                  <a:pt x="349" y="0"/>
                </a:cubicBezTo>
                <a:cubicBezTo>
                  <a:pt x="349" y="0"/>
                  <a:pt x="349" y="0"/>
                  <a:pt x="349" y="0"/>
                </a:cubicBezTo>
                <a:cubicBezTo>
                  <a:pt x="306" y="76"/>
                  <a:pt x="256" y="150"/>
                  <a:pt x="197" y="219"/>
                </a:cubicBezTo>
                <a:cubicBezTo>
                  <a:pt x="138" y="290"/>
                  <a:pt x="72" y="355"/>
                  <a:pt x="0" y="415"/>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9" name="Freeform 16"/>
          <p:cNvSpPr/>
          <p:nvPr/>
        </p:nvSpPr>
        <p:spPr bwMode="auto">
          <a:xfrm>
            <a:off x="2019754" y="2563812"/>
            <a:ext cx="581025" cy="3446463"/>
          </a:xfrm>
          <a:custGeom>
            <a:avLst/>
            <a:gdLst>
              <a:gd name="T0" fmla="*/ 0 w 226"/>
              <a:gd name="T1" fmla="*/ 1341 h 1341"/>
              <a:gd name="T2" fmla="*/ 0 w 226"/>
              <a:gd name="T3" fmla="*/ 1341 h 1341"/>
              <a:gd name="T4" fmla="*/ 76 w 226"/>
              <a:gd name="T5" fmla="*/ 1177 h 1341"/>
              <a:gd name="T6" fmla="*/ 144 w 226"/>
              <a:gd name="T7" fmla="*/ 754 h 1341"/>
              <a:gd name="T8" fmla="*/ 182 w 226"/>
              <a:gd name="T9" fmla="*/ 361 h 1341"/>
              <a:gd name="T10" fmla="*/ 192 w 226"/>
              <a:gd name="T11" fmla="*/ 251 h 1341"/>
              <a:gd name="T12" fmla="*/ 209 w 226"/>
              <a:gd name="T13" fmla="*/ 84 h 1341"/>
              <a:gd name="T14" fmla="*/ 226 w 226"/>
              <a:gd name="T15" fmla="*/ 0 h 1341"/>
              <a:gd name="T16" fmla="*/ 226 w 226"/>
              <a:gd name="T17" fmla="*/ 0 h 1341"/>
              <a:gd name="T18" fmla="*/ 210 w 226"/>
              <a:gd name="T19" fmla="*/ 84 h 1341"/>
              <a:gd name="T20" fmla="*/ 193 w 226"/>
              <a:gd name="T21" fmla="*/ 251 h 1341"/>
              <a:gd name="T22" fmla="*/ 183 w 226"/>
              <a:gd name="T23" fmla="*/ 361 h 1341"/>
              <a:gd name="T24" fmla="*/ 145 w 226"/>
              <a:gd name="T25" fmla="*/ 754 h 1341"/>
              <a:gd name="T26" fmla="*/ 77 w 226"/>
              <a:gd name="T27" fmla="*/ 1178 h 1341"/>
              <a:gd name="T28" fmla="*/ 0 w 226"/>
              <a:gd name="T29" fmla="*/ 1341 h 13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26" h="1341">
                <a:moveTo>
                  <a:pt x="0" y="1341"/>
                </a:moveTo>
                <a:cubicBezTo>
                  <a:pt x="0" y="1341"/>
                  <a:pt x="0" y="1341"/>
                  <a:pt x="0" y="1341"/>
                </a:cubicBezTo>
                <a:cubicBezTo>
                  <a:pt x="28" y="1322"/>
                  <a:pt x="52" y="1272"/>
                  <a:pt x="76" y="1177"/>
                </a:cubicBezTo>
                <a:cubicBezTo>
                  <a:pt x="101" y="1077"/>
                  <a:pt x="122" y="947"/>
                  <a:pt x="144" y="754"/>
                </a:cubicBezTo>
                <a:cubicBezTo>
                  <a:pt x="160" y="618"/>
                  <a:pt x="171" y="487"/>
                  <a:pt x="182" y="361"/>
                </a:cubicBezTo>
                <a:cubicBezTo>
                  <a:pt x="186" y="323"/>
                  <a:pt x="189" y="287"/>
                  <a:pt x="192" y="251"/>
                </a:cubicBezTo>
                <a:cubicBezTo>
                  <a:pt x="198" y="189"/>
                  <a:pt x="203" y="131"/>
                  <a:pt x="209" y="84"/>
                </a:cubicBezTo>
                <a:cubicBezTo>
                  <a:pt x="214" y="45"/>
                  <a:pt x="219" y="18"/>
                  <a:pt x="226" y="0"/>
                </a:cubicBezTo>
                <a:cubicBezTo>
                  <a:pt x="226" y="0"/>
                  <a:pt x="226" y="0"/>
                  <a:pt x="226" y="0"/>
                </a:cubicBezTo>
                <a:cubicBezTo>
                  <a:pt x="219" y="18"/>
                  <a:pt x="215" y="46"/>
                  <a:pt x="210" y="84"/>
                </a:cubicBezTo>
                <a:cubicBezTo>
                  <a:pt x="204" y="131"/>
                  <a:pt x="198" y="189"/>
                  <a:pt x="193" y="251"/>
                </a:cubicBezTo>
                <a:cubicBezTo>
                  <a:pt x="190" y="287"/>
                  <a:pt x="186" y="323"/>
                  <a:pt x="183" y="361"/>
                </a:cubicBezTo>
                <a:cubicBezTo>
                  <a:pt x="172" y="487"/>
                  <a:pt x="161" y="618"/>
                  <a:pt x="145" y="754"/>
                </a:cubicBezTo>
                <a:cubicBezTo>
                  <a:pt x="123" y="947"/>
                  <a:pt x="102" y="1077"/>
                  <a:pt x="77" y="1178"/>
                </a:cubicBezTo>
                <a:cubicBezTo>
                  <a:pt x="53" y="1273"/>
                  <a:pt x="29" y="1323"/>
                  <a:pt x="0" y="1341"/>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0" name="Freeform 21"/>
          <p:cNvSpPr/>
          <p:nvPr/>
        </p:nvSpPr>
        <p:spPr bwMode="auto">
          <a:xfrm>
            <a:off x="229054" y="2563812"/>
            <a:ext cx="2371725" cy="3471863"/>
          </a:xfrm>
          <a:custGeom>
            <a:avLst/>
            <a:gdLst>
              <a:gd name="T0" fmla="*/ 0 w 923"/>
              <a:gd name="T1" fmla="*/ 1351 h 1351"/>
              <a:gd name="T2" fmla="*/ 0 w 923"/>
              <a:gd name="T3" fmla="*/ 1350 h 1351"/>
              <a:gd name="T4" fmla="*/ 51 w 923"/>
              <a:gd name="T5" fmla="*/ 1299 h 1351"/>
              <a:gd name="T6" fmla="*/ 128 w 923"/>
              <a:gd name="T7" fmla="*/ 1187 h 1351"/>
              <a:gd name="T8" fmla="*/ 235 w 923"/>
              <a:gd name="T9" fmla="*/ 1009 h 1351"/>
              <a:gd name="T10" fmla="*/ 303 w 923"/>
              <a:gd name="T11" fmla="*/ 892 h 1351"/>
              <a:gd name="T12" fmla="*/ 370 w 923"/>
              <a:gd name="T13" fmla="*/ 778 h 1351"/>
              <a:gd name="T14" fmla="*/ 674 w 923"/>
              <a:gd name="T15" fmla="*/ 291 h 1351"/>
              <a:gd name="T16" fmla="*/ 810 w 923"/>
              <a:gd name="T17" fmla="*/ 112 h 1351"/>
              <a:gd name="T18" fmla="*/ 923 w 923"/>
              <a:gd name="T19" fmla="*/ 0 h 1351"/>
              <a:gd name="T20" fmla="*/ 923 w 923"/>
              <a:gd name="T21" fmla="*/ 1 h 1351"/>
              <a:gd name="T22" fmla="*/ 811 w 923"/>
              <a:gd name="T23" fmla="*/ 113 h 1351"/>
              <a:gd name="T24" fmla="*/ 675 w 923"/>
              <a:gd name="T25" fmla="*/ 292 h 1351"/>
              <a:gd name="T26" fmla="*/ 370 w 923"/>
              <a:gd name="T27" fmla="*/ 778 h 1351"/>
              <a:gd name="T28" fmla="*/ 304 w 923"/>
              <a:gd name="T29" fmla="*/ 893 h 1351"/>
              <a:gd name="T30" fmla="*/ 235 w 923"/>
              <a:gd name="T31" fmla="*/ 1010 h 1351"/>
              <a:gd name="T32" fmla="*/ 129 w 923"/>
              <a:gd name="T33" fmla="*/ 1188 h 1351"/>
              <a:gd name="T34" fmla="*/ 52 w 923"/>
              <a:gd name="T35" fmla="*/ 1300 h 1351"/>
              <a:gd name="T36" fmla="*/ 0 w 923"/>
              <a:gd name="T37" fmla="*/ 1351 h 13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923" h="1351">
                <a:moveTo>
                  <a:pt x="0" y="1351"/>
                </a:moveTo>
                <a:cubicBezTo>
                  <a:pt x="0" y="1350"/>
                  <a:pt x="0" y="1350"/>
                  <a:pt x="0" y="1350"/>
                </a:cubicBezTo>
                <a:cubicBezTo>
                  <a:pt x="14" y="1341"/>
                  <a:pt x="31" y="1325"/>
                  <a:pt x="51" y="1299"/>
                </a:cubicBezTo>
                <a:cubicBezTo>
                  <a:pt x="73" y="1272"/>
                  <a:pt x="97" y="1236"/>
                  <a:pt x="128" y="1187"/>
                </a:cubicBezTo>
                <a:cubicBezTo>
                  <a:pt x="157" y="1141"/>
                  <a:pt x="191" y="1084"/>
                  <a:pt x="235" y="1009"/>
                </a:cubicBezTo>
                <a:cubicBezTo>
                  <a:pt x="257" y="972"/>
                  <a:pt x="279" y="933"/>
                  <a:pt x="303" y="892"/>
                </a:cubicBezTo>
                <a:cubicBezTo>
                  <a:pt x="324" y="855"/>
                  <a:pt x="347" y="817"/>
                  <a:pt x="370" y="778"/>
                </a:cubicBezTo>
                <a:cubicBezTo>
                  <a:pt x="465" y="615"/>
                  <a:pt x="568" y="444"/>
                  <a:pt x="674" y="291"/>
                </a:cubicBezTo>
                <a:cubicBezTo>
                  <a:pt x="724" y="219"/>
                  <a:pt x="769" y="160"/>
                  <a:pt x="810" y="112"/>
                </a:cubicBezTo>
                <a:cubicBezTo>
                  <a:pt x="851" y="64"/>
                  <a:pt x="888" y="27"/>
                  <a:pt x="923" y="0"/>
                </a:cubicBezTo>
                <a:cubicBezTo>
                  <a:pt x="923" y="1"/>
                  <a:pt x="923" y="1"/>
                  <a:pt x="923" y="1"/>
                </a:cubicBezTo>
                <a:cubicBezTo>
                  <a:pt x="889" y="28"/>
                  <a:pt x="852" y="65"/>
                  <a:pt x="811" y="113"/>
                </a:cubicBezTo>
                <a:cubicBezTo>
                  <a:pt x="770" y="161"/>
                  <a:pt x="725" y="219"/>
                  <a:pt x="675" y="292"/>
                </a:cubicBezTo>
                <a:cubicBezTo>
                  <a:pt x="569" y="444"/>
                  <a:pt x="466" y="616"/>
                  <a:pt x="370" y="778"/>
                </a:cubicBezTo>
                <a:cubicBezTo>
                  <a:pt x="348" y="817"/>
                  <a:pt x="325" y="856"/>
                  <a:pt x="304" y="893"/>
                </a:cubicBezTo>
                <a:cubicBezTo>
                  <a:pt x="280" y="934"/>
                  <a:pt x="258" y="972"/>
                  <a:pt x="235" y="1010"/>
                </a:cubicBezTo>
                <a:cubicBezTo>
                  <a:pt x="192" y="1085"/>
                  <a:pt x="158" y="1141"/>
                  <a:pt x="129" y="1188"/>
                </a:cubicBezTo>
                <a:cubicBezTo>
                  <a:pt x="98" y="1237"/>
                  <a:pt x="73" y="1272"/>
                  <a:pt x="52" y="1300"/>
                </a:cubicBezTo>
                <a:cubicBezTo>
                  <a:pt x="31" y="1326"/>
                  <a:pt x="15" y="1342"/>
                  <a:pt x="0" y="1351"/>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1" name="Freeform 22"/>
          <p:cNvSpPr/>
          <p:nvPr/>
        </p:nvSpPr>
        <p:spPr bwMode="auto">
          <a:xfrm>
            <a:off x="229054" y="1749425"/>
            <a:ext cx="3670300" cy="4286251"/>
          </a:xfrm>
          <a:custGeom>
            <a:avLst/>
            <a:gdLst>
              <a:gd name="T0" fmla="*/ 0 w 1428"/>
              <a:gd name="T1" fmla="*/ 1668 h 1668"/>
              <a:gd name="T2" fmla="*/ 0 w 1428"/>
              <a:gd name="T3" fmla="*/ 1667 h 1668"/>
              <a:gd name="T4" fmla="*/ 138 w 1428"/>
              <a:gd name="T5" fmla="*/ 1610 h 1668"/>
              <a:gd name="T6" fmla="*/ 328 w 1428"/>
              <a:gd name="T7" fmla="*/ 1463 h 1668"/>
              <a:gd name="T8" fmla="*/ 563 w 1428"/>
              <a:gd name="T9" fmla="*/ 1219 h 1668"/>
              <a:gd name="T10" fmla="*/ 818 w 1428"/>
              <a:gd name="T11" fmla="*/ 903 h 1668"/>
              <a:gd name="T12" fmla="*/ 1055 w 1428"/>
              <a:gd name="T13" fmla="*/ 573 h 1668"/>
              <a:gd name="T14" fmla="*/ 1239 w 1428"/>
              <a:gd name="T15" fmla="*/ 295 h 1668"/>
              <a:gd name="T16" fmla="*/ 1338 w 1428"/>
              <a:gd name="T17" fmla="*/ 139 h 1668"/>
              <a:gd name="T18" fmla="*/ 1360 w 1428"/>
              <a:gd name="T19" fmla="*/ 104 h 1668"/>
              <a:gd name="T20" fmla="*/ 1427 w 1428"/>
              <a:gd name="T21" fmla="*/ 0 h 1668"/>
              <a:gd name="T22" fmla="*/ 1428 w 1428"/>
              <a:gd name="T23" fmla="*/ 1 h 1668"/>
              <a:gd name="T24" fmla="*/ 1361 w 1428"/>
              <a:gd name="T25" fmla="*/ 104 h 1668"/>
              <a:gd name="T26" fmla="*/ 1339 w 1428"/>
              <a:gd name="T27" fmla="*/ 140 h 1668"/>
              <a:gd name="T28" fmla="*/ 1240 w 1428"/>
              <a:gd name="T29" fmla="*/ 296 h 1668"/>
              <a:gd name="T30" fmla="*/ 1056 w 1428"/>
              <a:gd name="T31" fmla="*/ 574 h 1668"/>
              <a:gd name="T32" fmla="*/ 819 w 1428"/>
              <a:gd name="T33" fmla="*/ 903 h 1668"/>
              <a:gd name="T34" fmla="*/ 564 w 1428"/>
              <a:gd name="T35" fmla="*/ 1220 h 1668"/>
              <a:gd name="T36" fmla="*/ 328 w 1428"/>
              <a:gd name="T37" fmla="*/ 1464 h 1668"/>
              <a:gd name="T38" fmla="*/ 139 w 1428"/>
              <a:gd name="T39" fmla="*/ 1611 h 1668"/>
              <a:gd name="T40" fmla="*/ 0 w 1428"/>
              <a:gd name="T41" fmla="*/ 1668 h 16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428" h="1668">
                <a:moveTo>
                  <a:pt x="0" y="1668"/>
                </a:moveTo>
                <a:cubicBezTo>
                  <a:pt x="0" y="1667"/>
                  <a:pt x="0" y="1667"/>
                  <a:pt x="0" y="1667"/>
                </a:cubicBezTo>
                <a:cubicBezTo>
                  <a:pt x="40" y="1661"/>
                  <a:pt x="86" y="1642"/>
                  <a:pt x="138" y="1610"/>
                </a:cubicBezTo>
                <a:cubicBezTo>
                  <a:pt x="196" y="1576"/>
                  <a:pt x="259" y="1526"/>
                  <a:pt x="328" y="1463"/>
                </a:cubicBezTo>
                <a:cubicBezTo>
                  <a:pt x="398" y="1399"/>
                  <a:pt x="475" y="1319"/>
                  <a:pt x="563" y="1219"/>
                </a:cubicBezTo>
                <a:cubicBezTo>
                  <a:pt x="645" y="1124"/>
                  <a:pt x="731" y="1018"/>
                  <a:pt x="818" y="903"/>
                </a:cubicBezTo>
                <a:cubicBezTo>
                  <a:pt x="899" y="796"/>
                  <a:pt x="978" y="685"/>
                  <a:pt x="1055" y="573"/>
                </a:cubicBezTo>
                <a:cubicBezTo>
                  <a:pt x="1122" y="475"/>
                  <a:pt x="1184" y="382"/>
                  <a:pt x="1239" y="295"/>
                </a:cubicBezTo>
                <a:cubicBezTo>
                  <a:pt x="1277" y="237"/>
                  <a:pt x="1309" y="185"/>
                  <a:pt x="1338" y="139"/>
                </a:cubicBezTo>
                <a:cubicBezTo>
                  <a:pt x="1346" y="127"/>
                  <a:pt x="1353" y="115"/>
                  <a:pt x="1360" y="104"/>
                </a:cubicBezTo>
                <a:cubicBezTo>
                  <a:pt x="1389" y="57"/>
                  <a:pt x="1410" y="25"/>
                  <a:pt x="1427" y="0"/>
                </a:cubicBezTo>
                <a:cubicBezTo>
                  <a:pt x="1428" y="1"/>
                  <a:pt x="1428" y="1"/>
                  <a:pt x="1428" y="1"/>
                </a:cubicBezTo>
                <a:cubicBezTo>
                  <a:pt x="1411" y="26"/>
                  <a:pt x="1390" y="58"/>
                  <a:pt x="1361" y="104"/>
                </a:cubicBezTo>
                <a:cubicBezTo>
                  <a:pt x="1354" y="116"/>
                  <a:pt x="1346" y="127"/>
                  <a:pt x="1339" y="140"/>
                </a:cubicBezTo>
                <a:cubicBezTo>
                  <a:pt x="1310" y="185"/>
                  <a:pt x="1277" y="237"/>
                  <a:pt x="1240" y="296"/>
                </a:cubicBezTo>
                <a:cubicBezTo>
                  <a:pt x="1185" y="382"/>
                  <a:pt x="1123" y="476"/>
                  <a:pt x="1056" y="574"/>
                </a:cubicBezTo>
                <a:cubicBezTo>
                  <a:pt x="979" y="686"/>
                  <a:pt x="900" y="797"/>
                  <a:pt x="819" y="903"/>
                </a:cubicBezTo>
                <a:cubicBezTo>
                  <a:pt x="732" y="1019"/>
                  <a:pt x="646" y="1125"/>
                  <a:pt x="564" y="1220"/>
                </a:cubicBezTo>
                <a:cubicBezTo>
                  <a:pt x="476" y="1320"/>
                  <a:pt x="399" y="1400"/>
                  <a:pt x="328" y="1464"/>
                </a:cubicBezTo>
                <a:cubicBezTo>
                  <a:pt x="260" y="1527"/>
                  <a:pt x="196" y="1576"/>
                  <a:pt x="139" y="1611"/>
                </a:cubicBezTo>
                <a:cubicBezTo>
                  <a:pt x="87" y="1643"/>
                  <a:pt x="40" y="1662"/>
                  <a:pt x="0" y="1668"/>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2" name="Freeform 25"/>
          <p:cNvSpPr/>
          <p:nvPr/>
        </p:nvSpPr>
        <p:spPr bwMode="auto">
          <a:xfrm>
            <a:off x="-1620383" y="4981575"/>
            <a:ext cx="5651500" cy="1219200"/>
          </a:xfrm>
          <a:custGeom>
            <a:avLst/>
            <a:gdLst>
              <a:gd name="T0" fmla="*/ 517 w 2198"/>
              <a:gd name="T1" fmla="*/ 376 h 474"/>
              <a:gd name="T2" fmla="*/ 0 w 2198"/>
              <a:gd name="T3" fmla="*/ 170 h 474"/>
              <a:gd name="T4" fmla="*/ 1 w 2198"/>
              <a:gd name="T5" fmla="*/ 169 h 474"/>
              <a:gd name="T6" fmla="*/ 1259 w 2198"/>
              <a:gd name="T7" fmla="*/ 426 h 474"/>
              <a:gd name="T8" fmla="*/ 1819 w 2198"/>
              <a:gd name="T9" fmla="*/ 271 h 474"/>
              <a:gd name="T10" fmla="*/ 2197 w 2198"/>
              <a:gd name="T11" fmla="*/ 0 h 474"/>
              <a:gd name="T12" fmla="*/ 2198 w 2198"/>
              <a:gd name="T13" fmla="*/ 0 h 474"/>
              <a:gd name="T14" fmla="*/ 2029 w 2198"/>
              <a:gd name="T15" fmla="*/ 147 h 474"/>
              <a:gd name="T16" fmla="*/ 1819 w 2198"/>
              <a:gd name="T17" fmla="*/ 271 h 474"/>
              <a:gd name="T18" fmla="*/ 1554 w 2198"/>
              <a:gd name="T19" fmla="*/ 370 h 474"/>
              <a:gd name="T20" fmla="*/ 1259 w 2198"/>
              <a:gd name="T21" fmla="*/ 427 h 474"/>
              <a:gd name="T22" fmla="*/ 517 w 2198"/>
              <a:gd name="T23" fmla="*/ 376 h 4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198" h="474">
                <a:moveTo>
                  <a:pt x="517" y="376"/>
                </a:moveTo>
                <a:cubicBezTo>
                  <a:pt x="334" y="330"/>
                  <a:pt x="159" y="261"/>
                  <a:pt x="0" y="170"/>
                </a:cubicBezTo>
                <a:cubicBezTo>
                  <a:pt x="1" y="169"/>
                  <a:pt x="1" y="169"/>
                  <a:pt x="1" y="169"/>
                </a:cubicBezTo>
                <a:cubicBezTo>
                  <a:pt x="368" y="381"/>
                  <a:pt x="826" y="474"/>
                  <a:pt x="1259" y="426"/>
                </a:cubicBezTo>
                <a:cubicBezTo>
                  <a:pt x="1460" y="404"/>
                  <a:pt x="1653" y="350"/>
                  <a:pt x="1819" y="271"/>
                </a:cubicBezTo>
                <a:cubicBezTo>
                  <a:pt x="1966" y="200"/>
                  <a:pt x="2097" y="107"/>
                  <a:pt x="2197" y="0"/>
                </a:cubicBezTo>
                <a:cubicBezTo>
                  <a:pt x="2198" y="0"/>
                  <a:pt x="2198" y="0"/>
                  <a:pt x="2198" y="0"/>
                </a:cubicBezTo>
                <a:cubicBezTo>
                  <a:pt x="2148" y="53"/>
                  <a:pt x="2091" y="102"/>
                  <a:pt x="2029" y="147"/>
                </a:cubicBezTo>
                <a:cubicBezTo>
                  <a:pt x="1965" y="194"/>
                  <a:pt x="1894" y="236"/>
                  <a:pt x="1819" y="271"/>
                </a:cubicBezTo>
                <a:cubicBezTo>
                  <a:pt x="1737" y="311"/>
                  <a:pt x="1648" y="344"/>
                  <a:pt x="1554" y="370"/>
                </a:cubicBezTo>
                <a:cubicBezTo>
                  <a:pt x="1460" y="397"/>
                  <a:pt x="1360" y="416"/>
                  <a:pt x="1259" y="427"/>
                </a:cubicBezTo>
                <a:cubicBezTo>
                  <a:pt x="1013" y="455"/>
                  <a:pt x="758" y="436"/>
                  <a:pt x="517" y="37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3" name="Freeform 26"/>
          <p:cNvSpPr/>
          <p:nvPr/>
        </p:nvSpPr>
        <p:spPr bwMode="auto">
          <a:xfrm>
            <a:off x="-1620383" y="3914775"/>
            <a:ext cx="6548438" cy="2216150"/>
          </a:xfrm>
          <a:custGeom>
            <a:avLst/>
            <a:gdLst>
              <a:gd name="T0" fmla="*/ 490 w 2547"/>
              <a:gd name="T1" fmla="*/ 780 h 862"/>
              <a:gd name="T2" fmla="*/ 0 w 2547"/>
              <a:gd name="T3" fmla="*/ 585 h 862"/>
              <a:gd name="T4" fmla="*/ 1 w 2547"/>
              <a:gd name="T5" fmla="*/ 584 h 862"/>
              <a:gd name="T6" fmla="*/ 766 w 2547"/>
              <a:gd name="T7" fmla="*/ 829 h 862"/>
              <a:gd name="T8" fmla="*/ 1615 w 2547"/>
              <a:gd name="T9" fmla="*/ 758 h 862"/>
              <a:gd name="T10" fmla="*/ 1971 w 2547"/>
              <a:gd name="T11" fmla="*/ 613 h 862"/>
              <a:gd name="T12" fmla="*/ 2246 w 2547"/>
              <a:gd name="T13" fmla="*/ 423 h 862"/>
              <a:gd name="T14" fmla="*/ 2546 w 2547"/>
              <a:gd name="T15" fmla="*/ 0 h 862"/>
              <a:gd name="T16" fmla="*/ 2547 w 2547"/>
              <a:gd name="T17" fmla="*/ 0 h 862"/>
              <a:gd name="T18" fmla="*/ 2247 w 2547"/>
              <a:gd name="T19" fmla="*/ 424 h 862"/>
              <a:gd name="T20" fmla="*/ 1972 w 2547"/>
              <a:gd name="T21" fmla="*/ 614 h 862"/>
              <a:gd name="T22" fmla="*/ 1616 w 2547"/>
              <a:gd name="T23" fmla="*/ 759 h 862"/>
              <a:gd name="T24" fmla="*/ 766 w 2547"/>
              <a:gd name="T25" fmla="*/ 830 h 862"/>
              <a:gd name="T26" fmla="*/ 490 w 2547"/>
              <a:gd name="T27" fmla="*/ 780 h 8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547" h="862">
                <a:moveTo>
                  <a:pt x="490" y="780"/>
                </a:moveTo>
                <a:cubicBezTo>
                  <a:pt x="314" y="736"/>
                  <a:pt x="147" y="670"/>
                  <a:pt x="0" y="585"/>
                </a:cubicBezTo>
                <a:cubicBezTo>
                  <a:pt x="1" y="584"/>
                  <a:pt x="1" y="584"/>
                  <a:pt x="1" y="584"/>
                </a:cubicBezTo>
                <a:cubicBezTo>
                  <a:pt x="222" y="713"/>
                  <a:pt x="487" y="797"/>
                  <a:pt x="766" y="829"/>
                </a:cubicBezTo>
                <a:cubicBezTo>
                  <a:pt x="1052" y="861"/>
                  <a:pt x="1346" y="837"/>
                  <a:pt x="1615" y="758"/>
                </a:cubicBezTo>
                <a:cubicBezTo>
                  <a:pt x="1743" y="721"/>
                  <a:pt x="1863" y="672"/>
                  <a:pt x="1971" y="613"/>
                </a:cubicBezTo>
                <a:cubicBezTo>
                  <a:pt x="2074" y="558"/>
                  <a:pt x="2166" y="494"/>
                  <a:pt x="2246" y="423"/>
                </a:cubicBezTo>
                <a:cubicBezTo>
                  <a:pt x="2385" y="300"/>
                  <a:pt x="2489" y="154"/>
                  <a:pt x="2546" y="0"/>
                </a:cubicBezTo>
                <a:cubicBezTo>
                  <a:pt x="2547" y="0"/>
                  <a:pt x="2547" y="0"/>
                  <a:pt x="2547" y="0"/>
                </a:cubicBezTo>
                <a:cubicBezTo>
                  <a:pt x="2490" y="154"/>
                  <a:pt x="2386" y="301"/>
                  <a:pt x="2247" y="424"/>
                </a:cubicBezTo>
                <a:cubicBezTo>
                  <a:pt x="2167" y="494"/>
                  <a:pt x="2074" y="558"/>
                  <a:pt x="1972" y="614"/>
                </a:cubicBezTo>
                <a:cubicBezTo>
                  <a:pt x="1863" y="673"/>
                  <a:pt x="1744" y="722"/>
                  <a:pt x="1616" y="759"/>
                </a:cubicBezTo>
                <a:cubicBezTo>
                  <a:pt x="1346" y="838"/>
                  <a:pt x="1052" y="862"/>
                  <a:pt x="766" y="830"/>
                </a:cubicBezTo>
                <a:cubicBezTo>
                  <a:pt x="672" y="819"/>
                  <a:pt x="580" y="803"/>
                  <a:pt x="490" y="780"/>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4" name="Freeform 27"/>
          <p:cNvSpPr/>
          <p:nvPr/>
        </p:nvSpPr>
        <p:spPr bwMode="auto">
          <a:xfrm>
            <a:off x="-1620383" y="2563812"/>
            <a:ext cx="4221163" cy="2873375"/>
          </a:xfrm>
          <a:custGeom>
            <a:avLst/>
            <a:gdLst>
              <a:gd name="T0" fmla="*/ 11 w 1642"/>
              <a:gd name="T1" fmla="*/ 1116 h 1118"/>
              <a:gd name="T2" fmla="*/ 0 w 1642"/>
              <a:gd name="T3" fmla="*/ 1111 h 1118"/>
              <a:gd name="T4" fmla="*/ 1 w 1642"/>
              <a:gd name="T5" fmla="*/ 1110 h 1118"/>
              <a:gd name="T6" fmla="*/ 50 w 1642"/>
              <a:gd name="T7" fmla="*/ 1112 h 1118"/>
              <a:gd name="T8" fmla="*/ 154 w 1642"/>
              <a:gd name="T9" fmla="*/ 1062 h 1118"/>
              <a:gd name="T10" fmla="*/ 326 w 1642"/>
              <a:gd name="T11" fmla="*/ 949 h 1118"/>
              <a:gd name="T12" fmla="*/ 565 w 1642"/>
              <a:gd name="T13" fmla="*/ 776 h 1118"/>
              <a:gd name="T14" fmla="*/ 790 w 1642"/>
              <a:gd name="T15" fmla="*/ 607 h 1118"/>
              <a:gd name="T16" fmla="*/ 1148 w 1642"/>
              <a:gd name="T17" fmla="*/ 341 h 1118"/>
              <a:gd name="T18" fmla="*/ 1419 w 1642"/>
              <a:gd name="T19" fmla="*/ 147 h 1118"/>
              <a:gd name="T20" fmla="*/ 1642 w 1642"/>
              <a:gd name="T21" fmla="*/ 0 h 1118"/>
              <a:gd name="T22" fmla="*/ 1642 w 1642"/>
              <a:gd name="T23" fmla="*/ 1 h 1118"/>
              <a:gd name="T24" fmla="*/ 1419 w 1642"/>
              <a:gd name="T25" fmla="*/ 147 h 1118"/>
              <a:gd name="T26" fmla="*/ 1148 w 1642"/>
              <a:gd name="T27" fmla="*/ 341 h 1118"/>
              <a:gd name="T28" fmla="*/ 791 w 1642"/>
              <a:gd name="T29" fmla="*/ 608 h 1118"/>
              <a:gd name="T30" fmla="*/ 565 w 1642"/>
              <a:gd name="T31" fmla="*/ 776 h 1118"/>
              <a:gd name="T32" fmla="*/ 326 w 1642"/>
              <a:gd name="T33" fmla="*/ 950 h 1118"/>
              <a:gd name="T34" fmla="*/ 154 w 1642"/>
              <a:gd name="T35" fmla="*/ 1062 h 1118"/>
              <a:gd name="T36" fmla="*/ 50 w 1642"/>
              <a:gd name="T37" fmla="*/ 1113 h 1118"/>
              <a:gd name="T38" fmla="*/ 11 w 1642"/>
              <a:gd name="T39" fmla="*/ 1116 h 1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642" h="1118">
                <a:moveTo>
                  <a:pt x="11" y="1116"/>
                </a:moveTo>
                <a:cubicBezTo>
                  <a:pt x="6" y="1115"/>
                  <a:pt x="3" y="1113"/>
                  <a:pt x="0" y="1111"/>
                </a:cubicBezTo>
                <a:cubicBezTo>
                  <a:pt x="1" y="1110"/>
                  <a:pt x="1" y="1110"/>
                  <a:pt x="1" y="1110"/>
                </a:cubicBezTo>
                <a:cubicBezTo>
                  <a:pt x="10" y="1118"/>
                  <a:pt x="27" y="1118"/>
                  <a:pt x="50" y="1112"/>
                </a:cubicBezTo>
                <a:cubicBezTo>
                  <a:pt x="75" y="1104"/>
                  <a:pt x="108" y="1088"/>
                  <a:pt x="154" y="1062"/>
                </a:cubicBezTo>
                <a:cubicBezTo>
                  <a:pt x="200" y="1034"/>
                  <a:pt x="257" y="997"/>
                  <a:pt x="326" y="949"/>
                </a:cubicBezTo>
                <a:cubicBezTo>
                  <a:pt x="395" y="901"/>
                  <a:pt x="469" y="847"/>
                  <a:pt x="565" y="776"/>
                </a:cubicBezTo>
                <a:cubicBezTo>
                  <a:pt x="638" y="721"/>
                  <a:pt x="712" y="666"/>
                  <a:pt x="790" y="607"/>
                </a:cubicBezTo>
                <a:cubicBezTo>
                  <a:pt x="907" y="519"/>
                  <a:pt x="1027" y="429"/>
                  <a:pt x="1148" y="341"/>
                </a:cubicBezTo>
                <a:cubicBezTo>
                  <a:pt x="1248" y="267"/>
                  <a:pt x="1337" y="204"/>
                  <a:pt x="1419" y="147"/>
                </a:cubicBezTo>
                <a:cubicBezTo>
                  <a:pt x="1502" y="89"/>
                  <a:pt x="1575" y="41"/>
                  <a:pt x="1642" y="0"/>
                </a:cubicBezTo>
                <a:cubicBezTo>
                  <a:pt x="1642" y="1"/>
                  <a:pt x="1642" y="1"/>
                  <a:pt x="1642" y="1"/>
                </a:cubicBezTo>
                <a:cubicBezTo>
                  <a:pt x="1576" y="42"/>
                  <a:pt x="1503" y="90"/>
                  <a:pt x="1419" y="147"/>
                </a:cubicBezTo>
                <a:cubicBezTo>
                  <a:pt x="1337" y="204"/>
                  <a:pt x="1249" y="268"/>
                  <a:pt x="1148" y="341"/>
                </a:cubicBezTo>
                <a:cubicBezTo>
                  <a:pt x="1028" y="429"/>
                  <a:pt x="907" y="520"/>
                  <a:pt x="791" y="608"/>
                </a:cubicBezTo>
                <a:cubicBezTo>
                  <a:pt x="713" y="666"/>
                  <a:pt x="639" y="722"/>
                  <a:pt x="565" y="776"/>
                </a:cubicBezTo>
                <a:cubicBezTo>
                  <a:pt x="469" y="848"/>
                  <a:pt x="396" y="901"/>
                  <a:pt x="326" y="950"/>
                </a:cubicBezTo>
                <a:cubicBezTo>
                  <a:pt x="257" y="998"/>
                  <a:pt x="201" y="1035"/>
                  <a:pt x="154" y="1062"/>
                </a:cubicBezTo>
                <a:cubicBezTo>
                  <a:pt x="108" y="1089"/>
                  <a:pt x="76" y="1105"/>
                  <a:pt x="50" y="1113"/>
                </a:cubicBezTo>
                <a:cubicBezTo>
                  <a:pt x="34" y="1117"/>
                  <a:pt x="20" y="1118"/>
                  <a:pt x="11" y="111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5" name="Freeform 31"/>
          <p:cNvSpPr/>
          <p:nvPr/>
        </p:nvSpPr>
        <p:spPr bwMode="auto">
          <a:xfrm>
            <a:off x="4542292" y="-88900"/>
            <a:ext cx="793750" cy="344488"/>
          </a:xfrm>
          <a:custGeom>
            <a:avLst/>
            <a:gdLst>
              <a:gd name="T0" fmla="*/ 1 w 309"/>
              <a:gd name="T1" fmla="*/ 134 h 134"/>
              <a:gd name="T2" fmla="*/ 0 w 309"/>
              <a:gd name="T3" fmla="*/ 134 h 134"/>
              <a:gd name="T4" fmla="*/ 145 w 309"/>
              <a:gd name="T5" fmla="*/ 43 h 134"/>
              <a:gd name="T6" fmla="*/ 309 w 309"/>
              <a:gd name="T7" fmla="*/ 22 h 134"/>
              <a:gd name="T8" fmla="*/ 309 w 309"/>
              <a:gd name="T9" fmla="*/ 23 h 134"/>
              <a:gd name="T10" fmla="*/ 1 w 309"/>
              <a:gd name="T11" fmla="*/ 134 h 134"/>
            </a:gdLst>
            <a:ahLst/>
            <a:cxnLst>
              <a:cxn ang="0">
                <a:pos x="T0" y="T1"/>
              </a:cxn>
              <a:cxn ang="0">
                <a:pos x="T2" y="T3"/>
              </a:cxn>
              <a:cxn ang="0">
                <a:pos x="T4" y="T5"/>
              </a:cxn>
              <a:cxn ang="0">
                <a:pos x="T6" y="T7"/>
              </a:cxn>
              <a:cxn ang="0">
                <a:pos x="T8" y="T9"/>
              </a:cxn>
              <a:cxn ang="0">
                <a:pos x="T10" y="T11"/>
              </a:cxn>
            </a:cxnLst>
            <a:rect l="0" t="0" r="r" b="b"/>
            <a:pathLst>
              <a:path w="309" h="134">
                <a:moveTo>
                  <a:pt x="1" y="134"/>
                </a:moveTo>
                <a:cubicBezTo>
                  <a:pt x="0" y="134"/>
                  <a:pt x="0" y="134"/>
                  <a:pt x="0" y="134"/>
                </a:cubicBezTo>
                <a:cubicBezTo>
                  <a:pt x="46" y="94"/>
                  <a:pt x="96" y="63"/>
                  <a:pt x="145" y="43"/>
                </a:cubicBezTo>
                <a:cubicBezTo>
                  <a:pt x="202" y="20"/>
                  <a:pt x="257" y="13"/>
                  <a:pt x="309" y="22"/>
                </a:cubicBezTo>
                <a:cubicBezTo>
                  <a:pt x="309" y="23"/>
                  <a:pt x="309" y="23"/>
                  <a:pt x="309" y="23"/>
                </a:cubicBezTo>
                <a:cubicBezTo>
                  <a:pt x="179" y="0"/>
                  <a:pt x="60" y="83"/>
                  <a:pt x="1" y="134"/>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6" name="Freeform 32"/>
          <p:cNvSpPr/>
          <p:nvPr/>
        </p:nvSpPr>
        <p:spPr bwMode="auto">
          <a:xfrm>
            <a:off x="4367667" y="-117475"/>
            <a:ext cx="968375" cy="509588"/>
          </a:xfrm>
          <a:custGeom>
            <a:avLst/>
            <a:gdLst>
              <a:gd name="T0" fmla="*/ 1 w 377"/>
              <a:gd name="T1" fmla="*/ 198 h 198"/>
              <a:gd name="T2" fmla="*/ 0 w 377"/>
              <a:gd name="T3" fmla="*/ 198 h 198"/>
              <a:gd name="T4" fmla="*/ 171 w 377"/>
              <a:gd name="T5" fmla="*/ 67 h 198"/>
              <a:gd name="T6" fmla="*/ 377 w 377"/>
              <a:gd name="T7" fmla="*/ 33 h 198"/>
              <a:gd name="T8" fmla="*/ 377 w 377"/>
              <a:gd name="T9" fmla="*/ 34 h 198"/>
              <a:gd name="T10" fmla="*/ 1 w 377"/>
              <a:gd name="T11" fmla="*/ 198 h 198"/>
            </a:gdLst>
            <a:ahLst/>
            <a:cxnLst>
              <a:cxn ang="0">
                <a:pos x="T0" y="T1"/>
              </a:cxn>
              <a:cxn ang="0">
                <a:pos x="T2" y="T3"/>
              </a:cxn>
              <a:cxn ang="0">
                <a:pos x="T4" y="T5"/>
              </a:cxn>
              <a:cxn ang="0">
                <a:pos x="T6" y="T7"/>
              </a:cxn>
              <a:cxn ang="0">
                <a:pos x="T8" y="T9"/>
              </a:cxn>
              <a:cxn ang="0">
                <a:pos x="T10" y="T11"/>
              </a:cxn>
            </a:cxnLst>
            <a:rect l="0" t="0" r="r" b="b"/>
            <a:pathLst>
              <a:path w="377" h="198">
                <a:moveTo>
                  <a:pt x="1" y="198"/>
                </a:moveTo>
                <a:cubicBezTo>
                  <a:pt x="0" y="198"/>
                  <a:pt x="0" y="198"/>
                  <a:pt x="0" y="198"/>
                </a:cubicBezTo>
                <a:cubicBezTo>
                  <a:pt x="38" y="159"/>
                  <a:pt x="98" y="104"/>
                  <a:pt x="171" y="67"/>
                </a:cubicBezTo>
                <a:cubicBezTo>
                  <a:pt x="243" y="31"/>
                  <a:pt x="312" y="20"/>
                  <a:pt x="377" y="33"/>
                </a:cubicBezTo>
                <a:cubicBezTo>
                  <a:pt x="377" y="34"/>
                  <a:pt x="377" y="34"/>
                  <a:pt x="377" y="34"/>
                </a:cubicBezTo>
                <a:cubicBezTo>
                  <a:pt x="211" y="0"/>
                  <a:pt x="59" y="138"/>
                  <a:pt x="1" y="198"/>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7" name="Freeform 35"/>
          <p:cNvSpPr/>
          <p:nvPr/>
        </p:nvSpPr>
        <p:spPr bwMode="auto">
          <a:xfrm>
            <a:off x="4016829" y="-73025"/>
            <a:ext cx="1319213" cy="1046163"/>
          </a:xfrm>
          <a:custGeom>
            <a:avLst/>
            <a:gdLst>
              <a:gd name="T0" fmla="*/ 1 w 513"/>
              <a:gd name="T1" fmla="*/ 407 h 407"/>
              <a:gd name="T2" fmla="*/ 0 w 513"/>
              <a:gd name="T3" fmla="*/ 406 h 407"/>
              <a:gd name="T4" fmla="*/ 177 w 513"/>
              <a:gd name="T5" fmla="*/ 157 h 407"/>
              <a:gd name="T6" fmla="*/ 332 w 513"/>
              <a:gd name="T7" fmla="*/ 46 h 407"/>
              <a:gd name="T8" fmla="*/ 513 w 513"/>
              <a:gd name="T9" fmla="*/ 16 h 407"/>
              <a:gd name="T10" fmla="*/ 513 w 513"/>
              <a:gd name="T11" fmla="*/ 17 h 407"/>
              <a:gd name="T12" fmla="*/ 178 w 513"/>
              <a:gd name="T13" fmla="*/ 157 h 407"/>
              <a:gd name="T14" fmla="*/ 1 w 513"/>
              <a:gd name="T15" fmla="*/ 407 h 40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13" h="407">
                <a:moveTo>
                  <a:pt x="1" y="407"/>
                </a:moveTo>
                <a:cubicBezTo>
                  <a:pt x="0" y="406"/>
                  <a:pt x="0" y="406"/>
                  <a:pt x="0" y="406"/>
                </a:cubicBezTo>
                <a:cubicBezTo>
                  <a:pt x="49" y="307"/>
                  <a:pt x="107" y="225"/>
                  <a:pt x="177" y="157"/>
                </a:cubicBezTo>
                <a:cubicBezTo>
                  <a:pt x="226" y="109"/>
                  <a:pt x="279" y="71"/>
                  <a:pt x="332" y="46"/>
                </a:cubicBezTo>
                <a:cubicBezTo>
                  <a:pt x="395" y="17"/>
                  <a:pt x="455" y="7"/>
                  <a:pt x="513" y="16"/>
                </a:cubicBezTo>
                <a:cubicBezTo>
                  <a:pt x="513" y="17"/>
                  <a:pt x="513" y="17"/>
                  <a:pt x="513" y="17"/>
                </a:cubicBezTo>
                <a:cubicBezTo>
                  <a:pt x="408" y="0"/>
                  <a:pt x="286" y="51"/>
                  <a:pt x="178" y="157"/>
                </a:cubicBezTo>
                <a:cubicBezTo>
                  <a:pt x="108" y="226"/>
                  <a:pt x="50" y="307"/>
                  <a:pt x="1" y="407"/>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8" name="Freeform 37"/>
          <p:cNvSpPr/>
          <p:nvPr/>
        </p:nvSpPr>
        <p:spPr bwMode="auto">
          <a:xfrm>
            <a:off x="2600779" y="-31750"/>
            <a:ext cx="2735263" cy="2595563"/>
          </a:xfrm>
          <a:custGeom>
            <a:avLst/>
            <a:gdLst>
              <a:gd name="T0" fmla="*/ 0 w 1064"/>
              <a:gd name="T1" fmla="*/ 1010 h 1010"/>
              <a:gd name="T2" fmla="*/ 0 w 1064"/>
              <a:gd name="T3" fmla="*/ 1010 h 1010"/>
              <a:gd name="T4" fmla="*/ 479 w 1064"/>
              <a:gd name="T5" fmla="*/ 742 h 1010"/>
              <a:gd name="T6" fmla="*/ 821 w 1064"/>
              <a:gd name="T7" fmla="*/ 460 h 1010"/>
              <a:gd name="T8" fmla="*/ 1009 w 1064"/>
              <a:gd name="T9" fmla="*/ 205 h 1010"/>
              <a:gd name="T10" fmla="*/ 1063 w 1064"/>
              <a:gd name="T11" fmla="*/ 0 h 1010"/>
              <a:gd name="T12" fmla="*/ 1064 w 1064"/>
              <a:gd name="T13" fmla="*/ 0 h 1010"/>
              <a:gd name="T14" fmla="*/ 1009 w 1064"/>
              <a:gd name="T15" fmla="*/ 206 h 1010"/>
              <a:gd name="T16" fmla="*/ 822 w 1064"/>
              <a:gd name="T17" fmla="*/ 460 h 1010"/>
              <a:gd name="T18" fmla="*/ 479 w 1064"/>
              <a:gd name="T19" fmla="*/ 743 h 1010"/>
              <a:gd name="T20" fmla="*/ 0 w 1064"/>
              <a:gd name="T21" fmla="*/ 1010 h 10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064" h="1010">
                <a:moveTo>
                  <a:pt x="0" y="1010"/>
                </a:moveTo>
                <a:cubicBezTo>
                  <a:pt x="0" y="1010"/>
                  <a:pt x="0" y="1010"/>
                  <a:pt x="0" y="1010"/>
                </a:cubicBezTo>
                <a:cubicBezTo>
                  <a:pt x="175" y="929"/>
                  <a:pt x="336" y="839"/>
                  <a:pt x="479" y="742"/>
                </a:cubicBezTo>
                <a:cubicBezTo>
                  <a:pt x="613" y="651"/>
                  <a:pt x="728" y="556"/>
                  <a:pt x="821" y="460"/>
                </a:cubicBezTo>
                <a:cubicBezTo>
                  <a:pt x="905" y="373"/>
                  <a:pt x="968" y="287"/>
                  <a:pt x="1009" y="205"/>
                </a:cubicBezTo>
                <a:cubicBezTo>
                  <a:pt x="1044" y="133"/>
                  <a:pt x="1063" y="63"/>
                  <a:pt x="1063" y="0"/>
                </a:cubicBezTo>
                <a:cubicBezTo>
                  <a:pt x="1064" y="0"/>
                  <a:pt x="1064" y="0"/>
                  <a:pt x="1064" y="0"/>
                </a:cubicBezTo>
                <a:cubicBezTo>
                  <a:pt x="1064" y="63"/>
                  <a:pt x="1045" y="134"/>
                  <a:pt x="1009" y="206"/>
                </a:cubicBezTo>
                <a:cubicBezTo>
                  <a:pt x="969" y="288"/>
                  <a:pt x="905" y="373"/>
                  <a:pt x="822" y="460"/>
                </a:cubicBezTo>
                <a:cubicBezTo>
                  <a:pt x="728" y="557"/>
                  <a:pt x="613" y="652"/>
                  <a:pt x="479" y="743"/>
                </a:cubicBezTo>
                <a:cubicBezTo>
                  <a:pt x="336" y="840"/>
                  <a:pt x="175" y="930"/>
                  <a:pt x="0" y="1010"/>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19" name="Freeform 38"/>
          <p:cNvSpPr/>
          <p:nvPr/>
        </p:nvSpPr>
        <p:spPr bwMode="auto">
          <a:xfrm>
            <a:off x="3899354" y="-31750"/>
            <a:ext cx="1436688" cy="1782763"/>
          </a:xfrm>
          <a:custGeom>
            <a:avLst/>
            <a:gdLst>
              <a:gd name="T0" fmla="*/ 0 w 559"/>
              <a:gd name="T1" fmla="*/ 694 h 694"/>
              <a:gd name="T2" fmla="*/ 0 w 559"/>
              <a:gd name="T3" fmla="*/ 693 h 694"/>
              <a:gd name="T4" fmla="*/ 234 w 559"/>
              <a:gd name="T5" fmla="*/ 497 h 694"/>
              <a:gd name="T6" fmla="*/ 405 w 559"/>
              <a:gd name="T7" fmla="*/ 310 h 694"/>
              <a:gd name="T8" fmla="*/ 558 w 559"/>
              <a:gd name="T9" fmla="*/ 0 h 694"/>
              <a:gd name="T10" fmla="*/ 559 w 559"/>
              <a:gd name="T11" fmla="*/ 0 h 694"/>
              <a:gd name="T12" fmla="*/ 508 w 559"/>
              <a:gd name="T13" fmla="*/ 150 h 694"/>
              <a:gd name="T14" fmla="*/ 406 w 559"/>
              <a:gd name="T15" fmla="*/ 310 h 694"/>
              <a:gd name="T16" fmla="*/ 234 w 559"/>
              <a:gd name="T17" fmla="*/ 498 h 694"/>
              <a:gd name="T18" fmla="*/ 0 w 559"/>
              <a:gd name="T19" fmla="*/ 694 h 6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9" h="694">
                <a:moveTo>
                  <a:pt x="0" y="694"/>
                </a:moveTo>
                <a:cubicBezTo>
                  <a:pt x="0" y="693"/>
                  <a:pt x="0" y="693"/>
                  <a:pt x="0" y="693"/>
                </a:cubicBezTo>
                <a:cubicBezTo>
                  <a:pt x="87" y="629"/>
                  <a:pt x="165" y="563"/>
                  <a:pt x="234" y="497"/>
                </a:cubicBezTo>
                <a:cubicBezTo>
                  <a:pt x="301" y="434"/>
                  <a:pt x="358" y="371"/>
                  <a:pt x="405" y="310"/>
                </a:cubicBezTo>
                <a:cubicBezTo>
                  <a:pt x="491" y="200"/>
                  <a:pt x="544" y="93"/>
                  <a:pt x="558" y="0"/>
                </a:cubicBezTo>
                <a:cubicBezTo>
                  <a:pt x="559" y="0"/>
                  <a:pt x="559" y="0"/>
                  <a:pt x="559" y="0"/>
                </a:cubicBezTo>
                <a:cubicBezTo>
                  <a:pt x="552" y="47"/>
                  <a:pt x="535" y="97"/>
                  <a:pt x="508" y="150"/>
                </a:cubicBezTo>
                <a:cubicBezTo>
                  <a:pt x="483" y="202"/>
                  <a:pt x="448" y="256"/>
                  <a:pt x="406" y="310"/>
                </a:cubicBezTo>
                <a:cubicBezTo>
                  <a:pt x="359" y="371"/>
                  <a:pt x="301" y="434"/>
                  <a:pt x="234" y="498"/>
                </a:cubicBezTo>
                <a:cubicBezTo>
                  <a:pt x="166" y="563"/>
                  <a:pt x="87" y="629"/>
                  <a:pt x="0" y="694"/>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0" name="Freeform 39"/>
          <p:cNvSpPr/>
          <p:nvPr/>
        </p:nvSpPr>
        <p:spPr bwMode="auto">
          <a:xfrm>
            <a:off x="4755017" y="-31750"/>
            <a:ext cx="581025" cy="549275"/>
          </a:xfrm>
          <a:custGeom>
            <a:avLst/>
            <a:gdLst>
              <a:gd name="T0" fmla="*/ 0 w 226"/>
              <a:gd name="T1" fmla="*/ 214 h 214"/>
              <a:gd name="T2" fmla="*/ 0 w 226"/>
              <a:gd name="T3" fmla="*/ 214 h 214"/>
              <a:gd name="T4" fmla="*/ 226 w 226"/>
              <a:gd name="T5" fmla="*/ 0 h 214"/>
              <a:gd name="T6" fmla="*/ 226 w 226"/>
              <a:gd name="T7" fmla="*/ 1 h 214"/>
              <a:gd name="T8" fmla="*/ 0 w 226"/>
              <a:gd name="T9" fmla="*/ 214 h 214"/>
            </a:gdLst>
            <a:ahLst/>
            <a:cxnLst>
              <a:cxn ang="0">
                <a:pos x="T0" y="T1"/>
              </a:cxn>
              <a:cxn ang="0">
                <a:pos x="T2" y="T3"/>
              </a:cxn>
              <a:cxn ang="0">
                <a:pos x="T4" y="T5"/>
              </a:cxn>
              <a:cxn ang="0">
                <a:pos x="T6" y="T7"/>
              </a:cxn>
              <a:cxn ang="0">
                <a:pos x="T8" y="T9"/>
              </a:cxn>
            </a:cxnLst>
            <a:rect l="0" t="0" r="r" b="b"/>
            <a:pathLst>
              <a:path w="226" h="214">
                <a:moveTo>
                  <a:pt x="0" y="214"/>
                </a:moveTo>
                <a:cubicBezTo>
                  <a:pt x="0" y="214"/>
                  <a:pt x="0" y="214"/>
                  <a:pt x="0" y="214"/>
                </a:cubicBezTo>
                <a:cubicBezTo>
                  <a:pt x="76" y="117"/>
                  <a:pt x="153" y="45"/>
                  <a:pt x="226" y="0"/>
                </a:cubicBezTo>
                <a:cubicBezTo>
                  <a:pt x="226" y="1"/>
                  <a:pt x="226" y="1"/>
                  <a:pt x="226" y="1"/>
                </a:cubicBezTo>
                <a:cubicBezTo>
                  <a:pt x="153" y="45"/>
                  <a:pt x="77" y="117"/>
                  <a:pt x="0" y="214"/>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1" name="Freeform 44"/>
          <p:cNvSpPr/>
          <p:nvPr/>
        </p:nvSpPr>
        <p:spPr bwMode="auto">
          <a:xfrm>
            <a:off x="5336042" y="-31750"/>
            <a:ext cx="571500" cy="346075"/>
          </a:xfrm>
          <a:custGeom>
            <a:avLst/>
            <a:gdLst>
              <a:gd name="T0" fmla="*/ 222 w 222"/>
              <a:gd name="T1" fmla="*/ 135 h 135"/>
              <a:gd name="T2" fmla="*/ 0 w 222"/>
              <a:gd name="T3" fmla="*/ 1 h 135"/>
              <a:gd name="T4" fmla="*/ 0 w 222"/>
              <a:gd name="T5" fmla="*/ 0 h 135"/>
              <a:gd name="T6" fmla="*/ 122 w 222"/>
              <a:gd name="T7" fmla="*/ 35 h 135"/>
              <a:gd name="T8" fmla="*/ 222 w 222"/>
              <a:gd name="T9" fmla="*/ 135 h 135"/>
            </a:gdLst>
            <a:ahLst/>
            <a:cxnLst>
              <a:cxn ang="0">
                <a:pos x="T0" y="T1"/>
              </a:cxn>
              <a:cxn ang="0">
                <a:pos x="T2" y="T3"/>
              </a:cxn>
              <a:cxn ang="0">
                <a:pos x="T4" y="T5"/>
              </a:cxn>
              <a:cxn ang="0">
                <a:pos x="T6" y="T7"/>
              </a:cxn>
              <a:cxn ang="0">
                <a:pos x="T8" y="T9"/>
              </a:cxn>
            </a:cxnLst>
            <a:rect l="0" t="0" r="r" b="b"/>
            <a:pathLst>
              <a:path w="222" h="135">
                <a:moveTo>
                  <a:pt x="222" y="135"/>
                </a:moveTo>
                <a:cubicBezTo>
                  <a:pt x="170" y="51"/>
                  <a:pt x="85" y="0"/>
                  <a:pt x="0" y="1"/>
                </a:cubicBezTo>
                <a:cubicBezTo>
                  <a:pt x="0" y="0"/>
                  <a:pt x="0" y="0"/>
                  <a:pt x="0" y="0"/>
                </a:cubicBezTo>
                <a:cubicBezTo>
                  <a:pt x="41" y="0"/>
                  <a:pt x="83" y="12"/>
                  <a:pt x="122" y="35"/>
                </a:cubicBezTo>
                <a:cubicBezTo>
                  <a:pt x="162" y="59"/>
                  <a:pt x="196" y="93"/>
                  <a:pt x="222" y="135"/>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2" name="Freeform 45"/>
          <p:cNvSpPr/>
          <p:nvPr/>
        </p:nvSpPr>
        <p:spPr bwMode="auto">
          <a:xfrm>
            <a:off x="4542292" y="-122238"/>
            <a:ext cx="1365250" cy="436563"/>
          </a:xfrm>
          <a:custGeom>
            <a:avLst/>
            <a:gdLst>
              <a:gd name="T0" fmla="*/ 1 w 531"/>
              <a:gd name="T1" fmla="*/ 147 h 170"/>
              <a:gd name="T2" fmla="*/ 0 w 531"/>
              <a:gd name="T3" fmla="*/ 147 h 170"/>
              <a:gd name="T4" fmla="*/ 261 w 531"/>
              <a:gd name="T5" fmla="*/ 9 h 170"/>
              <a:gd name="T6" fmla="*/ 336 w 531"/>
              <a:gd name="T7" fmla="*/ 15 h 170"/>
              <a:gd name="T8" fmla="*/ 339 w 531"/>
              <a:gd name="T9" fmla="*/ 16 h 170"/>
              <a:gd name="T10" fmla="*/ 410 w 531"/>
              <a:gd name="T11" fmla="*/ 44 h 170"/>
              <a:gd name="T12" fmla="*/ 531 w 531"/>
              <a:gd name="T13" fmla="*/ 170 h 170"/>
              <a:gd name="T14" fmla="*/ 531 w 531"/>
              <a:gd name="T15" fmla="*/ 170 h 170"/>
              <a:gd name="T16" fmla="*/ 261 w 531"/>
              <a:gd name="T17" fmla="*/ 10 h 170"/>
              <a:gd name="T18" fmla="*/ 1 w 531"/>
              <a:gd name="T19" fmla="*/ 147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31" h="170">
                <a:moveTo>
                  <a:pt x="1" y="147"/>
                </a:moveTo>
                <a:cubicBezTo>
                  <a:pt x="0" y="147"/>
                  <a:pt x="0" y="147"/>
                  <a:pt x="0" y="147"/>
                </a:cubicBezTo>
                <a:cubicBezTo>
                  <a:pt x="59" y="90"/>
                  <a:pt x="152" y="20"/>
                  <a:pt x="261" y="9"/>
                </a:cubicBezTo>
                <a:cubicBezTo>
                  <a:pt x="285" y="7"/>
                  <a:pt x="311" y="9"/>
                  <a:pt x="336" y="15"/>
                </a:cubicBezTo>
                <a:cubicBezTo>
                  <a:pt x="337" y="15"/>
                  <a:pt x="338" y="15"/>
                  <a:pt x="339" y="16"/>
                </a:cubicBezTo>
                <a:cubicBezTo>
                  <a:pt x="363" y="22"/>
                  <a:pt x="387" y="31"/>
                  <a:pt x="410" y="44"/>
                </a:cubicBezTo>
                <a:cubicBezTo>
                  <a:pt x="460" y="73"/>
                  <a:pt x="502" y="117"/>
                  <a:pt x="531" y="170"/>
                </a:cubicBezTo>
                <a:cubicBezTo>
                  <a:pt x="531" y="170"/>
                  <a:pt x="531" y="170"/>
                  <a:pt x="531" y="170"/>
                </a:cubicBezTo>
                <a:cubicBezTo>
                  <a:pt x="472" y="65"/>
                  <a:pt x="364" y="0"/>
                  <a:pt x="261" y="10"/>
                </a:cubicBezTo>
                <a:cubicBezTo>
                  <a:pt x="152" y="20"/>
                  <a:pt x="59" y="90"/>
                  <a:pt x="1" y="147"/>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3" name="Freeform 46"/>
          <p:cNvSpPr/>
          <p:nvPr/>
        </p:nvSpPr>
        <p:spPr bwMode="auto">
          <a:xfrm>
            <a:off x="4367667" y="-138113"/>
            <a:ext cx="1539875" cy="530225"/>
          </a:xfrm>
          <a:custGeom>
            <a:avLst/>
            <a:gdLst>
              <a:gd name="T0" fmla="*/ 1 w 599"/>
              <a:gd name="T1" fmla="*/ 206 h 206"/>
              <a:gd name="T2" fmla="*/ 0 w 599"/>
              <a:gd name="T3" fmla="*/ 206 h 206"/>
              <a:gd name="T4" fmla="*/ 125 w 599"/>
              <a:gd name="T5" fmla="*/ 88 h 206"/>
              <a:gd name="T6" fmla="*/ 280 w 599"/>
              <a:gd name="T7" fmla="*/ 14 h 206"/>
              <a:gd name="T8" fmla="*/ 451 w 599"/>
              <a:gd name="T9" fmla="*/ 28 h 206"/>
              <a:gd name="T10" fmla="*/ 599 w 599"/>
              <a:gd name="T11" fmla="*/ 176 h 206"/>
              <a:gd name="T12" fmla="*/ 599 w 599"/>
              <a:gd name="T13" fmla="*/ 176 h 206"/>
              <a:gd name="T14" fmla="*/ 451 w 599"/>
              <a:gd name="T15" fmla="*/ 29 h 206"/>
              <a:gd name="T16" fmla="*/ 280 w 599"/>
              <a:gd name="T17" fmla="*/ 15 h 206"/>
              <a:gd name="T18" fmla="*/ 1 w 599"/>
              <a:gd name="T19" fmla="*/ 206 h 2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99" h="206">
                <a:moveTo>
                  <a:pt x="1" y="206"/>
                </a:moveTo>
                <a:cubicBezTo>
                  <a:pt x="0" y="206"/>
                  <a:pt x="0" y="206"/>
                  <a:pt x="0" y="206"/>
                </a:cubicBezTo>
                <a:cubicBezTo>
                  <a:pt x="40" y="159"/>
                  <a:pt x="82" y="119"/>
                  <a:pt x="125" y="88"/>
                </a:cubicBezTo>
                <a:cubicBezTo>
                  <a:pt x="175" y="51"/>
                  <a:pt x="228" y="26"/>
                  <a:pt x="280" y="14"/>
                </a:cubicBezTo>
                <a:cubicBezTo>
                  <a:pt x="339" y="0"/>
                  <a:pt x="400" y="5"/>
                  <a:pt x="451" y="28"/>
                </a:cubicBezTo>
                <a:cubicBezTo>
                  <a:pt x="509" y="54"/>
                  <a:pt x="562" y="106"/>
                  <a:pt x="599" y="176"/>
                </a:cubicBezTo>
                <a:cubicBezTo>
                  <a:pt x="599" y="176"/>
                  <a:pt x="599" y="176"/>
                  <a:pt x="599" y="176"/>
                </a:cubicBezTo>
                <a:cubicBezTo>
                  <a:pt x="561" y="107"/>
                  <a:pt x="509" y="55"/>
                  <a:pt x="451" y="29"/>
                </a:cubicBezTo>
                <a:cubicBezTo>
                  <a:pt x="400" y="6"/>
                  <a:pt x="339" y="1"/>
                  <a:pt x="280" y="15"/>
                </a:cubicBezTo>
                <a:cubicBezTo>
                  <a:pt x="183" y="37"/>
                  <a:pt x="89" y="102"/>
                  <a:pt x="1" y="20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4" name="Freeform 47"/>
          <p:cNvSpPr/>
          <p:nvPr/>
        </p:nvSpPr>
        <p:spPr bwMode="auto">
          <a:xfrm>
            <a:off x="2019754" y="314325"/>
            <a:ext cx="4000500" cy="5697538"/>
          </a:xfrm>
          <a:custGeom>
            <a:avLst/>
            <a:gdLst>
              <a:gd name="T0" fmla="*/ 0 w 1556"/>
              <a:gd name="T1" fmla="*/ 2217 h 2217"/>
              <a:gd name="T2" fmla="*/ 0 w 1556"/>
              <a:gd name="T3" fmla="*/ 2216 h 2217"/>
              <a:gd name="T4" fmla="*/ 299 w 1556"/>
              <a:gd name="T5" fmla="*/ 2104 h 2217"/>
              <a:gd name="T6" fmla="*/ 621 w 1556"/>
              <a:gd name="T7" fmla="*/ 1903 h 2217"/>
              <a:gd name="T8" fmla="*/ 1209 w 1556"/>
              <a:gd name="T9" fmla="*/ 1266 h 2217"/>
              <a:gd name="T10" fmla="*/ 1523 w 1556"/>
              <a:gd name="T11" fmla="*/ 536 h 2217"/>
              <a:gd name="T12" fmla="*/ 1551 w 1556"/>
              <a:gd name="T13" fmla="*/ 234 h 2217"/>
              <a:gd name="T14" fmla="*/ 1511 w 1556"/>
              <a:gd name="T15" fmla="*/ 0 h 2217"/>
              <a:gd name="T16" fmla="*/ 1512 w 1556"/>
              <a:gd name="T17" fmla="*/ 0 h 2217"/>
              <a:gd name="T18" fmla="*/ 1552 w 1556"/>
              <a:gd name="T19" fmla="*/ 233 h 2217"/>
              <a:gd name="T20" fmla="*/ 1524 w 1556"/>
              <a:gd name="T21" fmla="*/ 537 h 2217"/>
              <a:gd name="T22" fmla="*/ 1210 w 1556"/>
              <a:gd name="T23" fmla="*/ 1267 h 2217"/>
              <a:gd name="T24" fmla="*/ 621 w 1556"/>
              <a:gd name="T25" fmla="*/ 1904 h 2217"/>
              <a:gd name="T26" fmla="*/ 300 w 1556"/>
              <a:gd name="T27" fmla="*/ 2104 h 2217"/>
              <a:gd name="T28" fmla="*/ 0 w 1556"/>
              <a:gd name="T29" fmla="*/ 2217 h 2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56" h="2217">
                <a:moveTo>
                  <a:pt x="0" y="2217"/>
                </a:moveTo>
                <a:cubicBezTo>
                  <a:pt x="0" y="2216"/>
                  <a:pt x="0" y="2216"/>
                  <a:pt x="0" y="2216"/>
                </a:cubicBezTo>
                <a:cubicBezTo>
                  <a:pt x="97" y="2191"/>
                  <a:pt x="198" y="2154"/>
                  <a:pt x="299" y="2104"/>
                </a:cubicBezTo>
                <a:cubicBezTo>
                  <a:pt x="407" y="2051"/>
                  <a:pt x="515" y="1983"/>
                  <a:pt x="621" y="1903"/>
                </a:cubicBezTo>
                <a:cubicBezTo>
                  <a:pt x="844" y="1733"/>
                  <a:pt x="1048" y="1513"/>
                  <a:pt x="1209" y="1266"/>
                </a:cubicBezTo>
                <a:cubicBezTo>
                  <a:pt x="1365" y="1027"/>
                  <a:pt x="1474" y="775"/>
                  <a:pt x="1523" y="536"/>
                </a:cubicBezTo>
                <a:cubicBezTo>
                  <a:pt x="1545" y="430"/>
                  <a:pt x="1555" y="328"/>
                  <a:pt x="1551" y="234"/>
                </a:cubicBezTo>
                <a:cubicBezTo>
                  <a:pt x="1548" y="148"/>
                  <a:pt x="1535" y="70"/>
                  <a:pt x="1511" y="0"/>
                </a:cubicBezTo>
                <a:cubicBezTo>
                  <a:pt x="1512" y="0"/>
                  <a:pt x="1512" y="0"/>
                  <a:pt x="1512" y="0"/>
                </a:cubicBezTo>
                <a:cubicBezTo>
                  <a:pt x="1536" y="69"/>
                  <a:pt x="1549" y="148"/>
                  <a:pt x="1552" y="233"/>
                </a:cubicBezTo>
                <a:cubicBezTo>
                  <a:pt x="1556" y="328"/>
                  <a:pt x="1546" y="430"/>
                  <a:pt x="1524" y="537"/>
                </a:cubicBezTo>
                <a:cubicBezTo>
                  <a:pt x="1475" y="775"/>
                  <a:pt x="1366" y="1028"/>
                  <a:pt x="1210" y="1267"/>
                </a:cubicBezTo>
                <a:cubicBezTo>
                  <a:pt x="1048" y="1514"/>
                  <a:pt x="845" y="1734"/>
                  <a:pt x="621" y="1904"/>
                </a:cubicBezTo>
                <a:cubicBezTo>
                  <a:pt x="516" y="1984"/>
                  <a:pt x="407" y="2051"/>
                  <a:pt x="300" y="2104"/>
                </a:cubicBezTo>
                <a:cubicBezTo>
                  <a:pt x="198" y="2154"/>
                  <a:pt x="98" y="2192"/>
                  <a:pt x="0" y="2217"/>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5" name="Freeform 48"/>
          <p:cNvSpPr/>
          <p:nvPr/>
        </p:nvSpPr>
        <p:spPr bwMode="auto">
          <a:xfrm>
            <a:off x="4031117" y="314325"/>
            <a:ext cx="2089150" cy="4667251"/>
          </a:xfrm>
          <a:custGeom>
            <a:avLst/>
            <a:gdLst>
              <a:gd name="T0" fmla="*/ 0 w 813"/>
              <a:gd name="T1" fmla="*/ 1816 h 1816"/>
              <a:gd name="T2" fmla="*/ 0 w 813"/>
              <a:gd name="T3" fmla="*/ 1815 h 1816"/>
              <a:gd name="T4" fmla="*/ 345 w 813"/>
              <a:gd name="T5" fmla="*/ 1532 h 1816"/>
              <a:gd name="T6" fmla="*/ 651 w 813"/>
              <a:gd name="T7" fmla="*/ 1043 h 1816"/>
              <a:gd name="T8" fmla="*/ 800 w 813"/>
              <a:gd name="T9" fmla="*/ 456 h 1816"/>
              <a:gd name="T10" fmla="*/ 730 w 813"/>
              <a:gd name="T11" fmla="*/ 0 h 1816"/>
              <a:gd name="T12" fmla="*/ 730 w 813"/>
              <a:gd name="T13" fmla="*/ 0 h 1816"/>
              <a:gd name="T14" fmla="*/ 801 w 813"/>
              <a:gd name="T15" fmla="*/ 456 h 1816"/>
              <a:gd name="T16" fmla="*/ 652 w 813"/>
              <a:gd name="T17" fmla="*/ 1043 h 1816"/>
              <a:gd name="T18" fmla="*/ 513 w 813"/>
              <a:gd name="T19" fmla="*/ 1307 h 1816"/>
              <a:gd name="T20" fmla="*/ 346 w 813"/>
              <a:gd name="T21" fmla="*/ 1533 h 1816"/>
              <a:gd name="T22" fmla="*/ 176 w 813"/>
              <a:gd name="T23" fmla="*/ 1697 h 1816"/>
              <a:gd name="T24" fmla="*/ 0 w 813"/>
              <a:gd name="T25" fmla="*/ 1816 h 18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13" h="1816">
                <a:moveTo>
                  <a:pt x="0" y="1816"/>
                </a:moveTo>
                <a:cubicBezTo>
                  <a:pt x="0" y="1815"/>
                  <a:pt x="0" y="1815"/>
                  <a:pt x="0" y="1815"/>
                </a:cubicBezTo>
                <a:cubicBezTo>
                  <a:pt x="122" y="1749"/>
                  <a:pt x="238" y="1654"/>
                  <a:pt x="345" y="1532"/>
                </a:cubicBezTo>
                <a:cubicBezTo>
                  <a:pt x="467" y="1394"/>
                  <a:pt x="572" y="1225"/>
                  <a:pt x="651" y="1043"/>
                </a:cubicBezTo>
                <a:cubicBezTo>
                  <a:pt x="735" y="849"/>
                  <a:pt x="787" y="646"/>
                  <a:pt x="800" y="456"/>
                </a:cubicBezTo>
                <a:cubicBezTo>
                  <a:pt x="812" y="274"/>
                  <a:pt x="788" y="116"/>
                  <a:pt x="730" y="0"/>
                </a:cubicBezTo>
                <a:cubicBezTo>
                  <a:pt x="730" y="0"/>
                  <a:pt x="730" y="0"/>
                  <a:pt x="730" y="0"/>
                </a:cubicBezTo>
                <a:cubicBezTo>
                  <a:pt x="789" y="116"/>
                  <a:pt x="813" y="274"/>
                  <a:pt x="801" y="456"/>
                </a:cubicBezTo>
                <a:cubicBezTo>
                  <a:pt x="788" y="646"/>
                  <a:pt x="736" y="849"/>
                  <a:pt x="652" y="1043"/>
                </a:cubicBezTo>
                <a:cubicBezTo>
                  <a:pt x="612" y="1135"/>
                  <a:pt x="566" y="1224"/>
                  <a:pt x="513" y="1307"/>
                </a:cubicBezTo>
                <a:cubicBezTo>
                  <a:pt x="462" y="1389"/>
                  <a:pt x="406" y="1464"/>
                  <a:pt x="346" y="1533"/>
                </a:cubicBezTo>
                <a:cubicBezTo>
                  <a:pt x="292" y="1594"/>
                  <a:pt x="235" y="1649"/>
                  <a:pt x="176" y="1697"/>
                </a:cubicBezTo>
                <a:cubicBezTo>
                  <a:pt x="119" y="1744"/>
                  <a:pt x="60" y="1784"/>
                  <a:pt x="0" y="181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6" name="Freeform 49"/>
          <p:cNvSpPr/>
          <p:nvPr/>
        </p:nvSpPr>
        <p:spPr bwMode="auto">
          <a:xfrm>
            <a:off x="4662942" y="314325"/>
            <a:ext cx="1485900" cy="3271838"/>
          </a:xfrm>
          <a:custGeom>
            <a:avLst/>
            <a:gdLst>
              <a:gd name="T0" fmla="*/ 0 w 578"/>
              <a:gd name="T1" fmla="*/ 1273 h 1273"/>
              <a:gd name="T2" fmla="*/ 0 w 578"/>
              <a:gd name="T3" fmla="*/ 1272 h 1273"/>
              <a:gd name="T4" fmla="*/ 216 w 578"/>
              <a:gd name="T5" fmla="*/ 1134 h 1273"/>
              <a:gd name="T6" fmla="*/ 437 w 578"/>
              <a:gd name="T7" fmla="*/ 825 h 1273"/>
              <a:gd name="T8" fmla="*/ 565 w 578"/>
              <a:gd name="T9" fmla="*/ 379 h 1273"/>
              <a:gd name="T10" fmla="*/ 484 w 578"/>
              <a:gd name="T11" fmla="*/ 0 h 1273"/>
              <a:gd name="T12" fmla="*/ 484 w 578"/>
              <a:gd name="T13" fmla="*/ 0 h 1273"/>
              <a:gd name="T14" fmla="*/ 566 w 578"/>
              <a:gd name="T15" fmla="*/ 379 h 1273"/>
              <a:gd name="T16" fmla="*/ 438 w 578"/>
              <a:gd name="T17" fmla="*/ 825 h 1273"/>
              <a:gd name="T18" fmla="*/ 217 w 578"/>
              <a:gd name="T19" fmla="*/ 1134 h 1273"/>
              <a:gd name="T20" fmla="*/ 0 w 578"/>
              <a:gd name="T21" fmla="*/ 1273 h 12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8" h="1273">
                <a:moveTo>
                  <a:pt x="0" y="1273"/>
                </a:moveTo>
                <a:cubicBezTo>
                  <a:pt x="0" y="1272"/>
                  <a:pt x="0" y="1272"/>
                  <a:pt x="0" y="1272"/>
                </a:cubicBezTo>
                <a:cubicBezTo>
                  <a:pt x="71" y="1249"/>
                  <a:pt x="146" y="1201"/>
                  <a:pt x="216" y="1134"/>
                </a:cubicBezTo>
                <a:cubicBezTo>
                  <a:pt x="301" y="1053"/>
                  <a:pt x="377" y="946"/>
                  <a:pt x="437" y="825"/>
                </a:cubicBezTo>
                <a:cubicBezTo>
                  <a:pt x="509" y="680"/>
                  <a:pt x="553" y="525"/>
                  <a:pt x="565" y="379"/>
                </a:cubicBezTo>
                <a:cubicBezTo>
                  <a:pt x="577" y="219"/>
                  <a:pt x="548" y="85"/>
                  <a:pt x="484" y="0"/>
                </a:cubicBezTo>
                <a:cubicBezTo>
                  <a:pt x="484" y="0"/>
                  <a:pt x="484" y="0"/>
                  <a:pt x="484" y="0"/>
                </a:cubicBezTo>
                <a:cubicBezTo>
                  <a:pt x="549" y="84"/>
                  <a:pt x="578" y="219"/>
                  <a:pt x="566" y="379"/>
                </a:cubicBezTo>
                <a:cubicBezTo>
                  <a:pt x="554" y="526"/>
                  <a:pt x="510" y="680"/>
                  <a:pt x="438" y="825"/>
                </a:cubicBezTo>
                <a:cubicBezTo>
                  <a:pt x="378" y="947"/>
                  <a:pt x="301" y="1054"/>
                  <a:pt x="217" y="1134"/>
                </a:cubicBezTo>
                <a:cubicBezTo>
                  <a:pt x="146" y="1202"/>
                  <a:pt x="71" y="1250"/>
                  <a:pt x="0" y="1273"/>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7" name="Freeform 52"/>
          <p:cNvSpPr/>
          <p:nvPr/>
        </p:nvSpPr>
        <p:spPr bwMode="auto">
          <a:xfrm>
            <a:off x="4016829" y="-134938"/>
            <a:ext cx="1890713" cy="1108075"/>
          </a:xfrm>
          <a:custGeom>
            <a:avLst/>
            <a:gdLst>
              <a:gd name="T0" fmla="*/ 1 w 735"/>
              <a:gd name="T1" fmla="*/ 431 h 431"/>
              <a:gd name="T2" fmla="*/ 0 w 735"/>
              <a:gd name="T3" fmla="*/ 430 h 431"/>
              <a:gd name="T4" fmla="*/ 97 w 735"/>
              <a:gd name="T5" fmla="*/ 260 h 431"/>
              <a:gd name="T6" fmla="*/ 269 w 735"/>
              <a:gd name="T7" fmla="*/ 85 h 431"/>
              <a:gd name="T8" fmla="*/ 507 w 735"/>
              <a:gd name="T9" fmla="*/ 8 h 431"/>
              <a:gd name="T10" fmla="*/ 735 w 735"/>
              <a:gd name="T11" fmla="*/ 175 h 431"/>
              <a:gd name="T12" fmla="*/ 734 w 735"/>
              <a:gd name="T13" fmla="*/ 175 h 431"/>
              <a:gd name="T14" fmla="*/ 507 w 735"/>
              <a:gd name="T15" fmla="*/ 9 h 431"/>
              <a:gd name="T16" fmla="*/ 269 w 735"/>
              <a:gd name="T17" fmla="*/ 85 h 431"/>
              <a:gd name="T18" fmla="*/ 98 w 735"/>
              <a:gd name="T19" fmla="*/ 261 h 431"/>
              <a:gd name="T20" fmla="*/ 1 w 735"/>
              <a:gd name="T21" fmla="*/ 431 h 4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35" h="431">
                <a:moveTo>
                  <a:pt x="1" y="431"/>
                </a:moveTo>
                <a:cubicBezTo>
                  <a:pt x="0" y="430"/>
                  <a:pt x="0" y="430"/>
                  <a:pt x="0" y="430"/>
                </a:cubicBezTo>
                <a:cubicBezTo>
                  <a:pt x="27" y="370"/>
                  <a:pt x="60" y="313"/>
                  <a:pt x="97" y="260"/>
                </a:cubicBezTo>
                <a:cubicBezTo>
                  <a:pt x="149" y="188"/>
                  <a:pt x="207" y="129"/>
                  <a:pt x="269" y="85"/>
                </a:cubicBezTo>
                <a:cubicBezTo>
                  <a:pt x="325" y="45"/>
                  <a:pt x="411" y="0"/>
                  <a:pt x="507" y="8"/>
                </a:cubicBezTo>
                <a:cubicBezTo>
                  <a:pt x="596" y="15"/>
                  <a:pt x="684" y="79"/>
                  <a:pt x="735" y="175"/>
                </a:cubicBezTo>
                <a:cubicBezTo>
                  <a:pt x="734" y="175"/>
                  <a:pt x="734" y="175"/>
                  <a:pt x="734" y="175"/>
                </a:cubicBezTo>
                <a:cubicBezTo>
                  <a:pt x="683" y="80"/>
                  <a:pt x="596" y="16"/>
                  <a:pt x="507" y="9"/>
                </a:cubicBezTo>
                <a:cubicBezTo>
                  <a:pt x="412" y="1"/>
                  <a:pt x="325" y="46"/>
                  <a:pt x="269" y="85"/>
                </a:cubicBezTo>
                <a:cubicBezTo>
                  <a:pt x="207" y="129"/>
                  <a:pt x="150" y="188"/>
                  <a:pt x="98" y="261"/>
                </a:cubicBezTo>
                <a:cubicBezTo>
                  <a:pt x="61" y="313"/>
                  <a:pt x="28" y="370"/>
                  <a:pt x="1" y="431"/>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8" name="Freeform 53"/>
          <p:cNvSpPr/>
          <p:nvPr/>
        </p:nvSpPr>
        <p:spPr bwMode="auto">
          <a:xfrm>
            <a:off x="4924879" y="314325"/>
            <a:ext cx="1200150" cy="3603626"/>
          </a:xfrm>
          <a:custGeom>
            <a:avLst/>
            <a:gdLst>
              <a:gd name="T0" fmla="*/ 1 w 467"/>
              <a:gd name="T1" fmla="*/ 1402 h 1402"/>
              <a:gd name="T2" fmla="*/ 0 w 467"/>
              <a:gd name="T3" fmla="*/ 1401 h 1402"/>
              <a:gd name="T4" fmla="*/ 218 w 467"/>
              <a:gd name="T5" fmla="*/ 1146 h 1402"/>
              <a:gd name="T6" fmla="*/ 397 w 467"/>
              <a:gd name="T7" fmla="*/ 766 h 1402"/>
              <a:gd name="T8" fmla="*/ 465 w 467"/>
              <a:gd name="T9" fmla="*/ 335 h 1402"/>
              <a:gd name="T10" fmla="*/ 382 w 467"/>
              <a:gd name="T11" fmla="*/ 0 h 1402"/>
              <a:gd name="T12" fmla="*/ 382 w 467"/>
              <a:gd name="T13" fmla="*/ 0 h 1402"/>
              <a:gd name="T14" fmla="*/ 466 w 467"/>
              <a:gd name="T15" fmla="*/ 335 h 1402"/>
              <a:gd name="T16" fmla="*/ 449 w 467"/>
              <a:gd name="T17" fmla="*/ 550 h 1402"/>
              <a:gd name="T18" fmla="*/ 397 w 467"/>
              <a:gd name="T19" fmla="*/ 766 h 1402"/>
              <a:gd name="T20" fmla="*/ 219 w 467"/>
              <a:gd name="T21" fmla="*/ 1146 h 1402"/>
              <a:gd name="T22" fmla="*/ 1 w 467"/>
              <a:gd name="T23" fmla="*/ 1402 h 1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67" h="1402">
                <a:moveTo>
                  <a:pt x="1" y="1402"/>
                </a:moveTo>
                <a:cubicBezTo>
                  <a:pt x="0" y="1401"/>
                  <a:pt x="0" y="1401"/>
                  <a:pt x="0" y="1401"/>
                </a:cubicBezTo>
                <a:cubicBezTo>
                  <a:pt x="80" y="1333"/>
                  <a:pt x="153" y="1247"/>
                  <a:pt x="218" y="1146"/>
                </a:cubicBezTo>
                <a:cubicBezTo>
                  <a:pt x="294" y="1030"/>
                  <a:pt x="354" y="902"/>
                  <a:pt x="397" y="766"/>
                </a:cubicBezTo>
                <a:cubicBezTo>
                  <a:pt x="443" y="619"/>
                  <a:pt x="467" y="470"/>
                  <a:pt x="465" y="335"/>
                </a:cubicBezTo>
                <a:cubicBezTo>
                  <a:pt x="463" y="198"/>
                  <a:pt x="434" y="83"/>
                  <a:pt x="382" y="0"/>
                </a:cubicBezTo>
                <a:cubicBezTo>
                  <a:pt x="382" y="0"/>
                  <a:pt x="382" y="0"/>
                  <a:pt x="382" y="0"/>
                </a:cubicBezTo>
                <a:cubicBezTo>
                  <a:pt x="435" y="82"/>
                  <a:pt x="463" y="198"/>
                  <a:pt x="466" y="335"/>
                </a:cubicBezTo>
                <a:cubicBezTo>
                  <a:pt x="467" y="404"/>
                  <a:pt x="461" y="477"/>
                  <a:pt x="449" y="550"/>
                </a:cubicBezTo>
                <a:cubicBezTo>
                  <a:pt x="438" y="621"/>
                  <a:pt x="420" y="694"/>
                  <a:pt x="397" y="766"/>
                </a:cubicBezTo>
                <a:cubicBezTo>
                  <a:pt x="354" y="903"/>
                  <a:pt x="294" y="1030"/>
                  <a:pt x="219" y="1146"/>
                </a:cubicBezTo>
                <a:cubicBezTo>
                  <a:pt x="154" y="1247"/>
                  <a:pt x="80" y="1333"/>
                  <a:pt x="1" y="1402"/>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29" name="Freeform 54"/>
          <p:cNvSpPr/>
          <p:nvPr/>
        </p:nvSpPr>
        <p:spPr bwMode="auto">
          <a:xfrm>
            <a:off x="4637542" y="85725"/>
            <a:ext cx="1312863" cy="228600"/>
          </a:xfrm>
          <a:custGeom>
            <a:avLst/>
            <a:gdLst>
              <a:gd name="T0" fmla="*/ 1 w 511"/>
              <a:gd name="T1" fmla="*/ 70 h 89"/>
              <a:gd name="T2" fmla="*/ 0 w 511"/>
              <a:gd name="T3" fmla="*/ 70 h 89"/>
              <a:gd name="T4" fmla="*/ 35 w 511"/>
              <a:gd name="T5" fmla="*/ 62 h 89"/>
              <a:gd name="T6" fmla="*/ 364 w 511"/>
              <a:gd name="T7" fmla="*/ 7 h 89"/>
              <a:gd name="T8" fmla="*/ 489 w 511"/>
              <a:gd name="T9" fmla="*/ 14 h 89"/>
              <a:gd name="T10" fmla="*/ 507 w 511"/>
              <a:gd name="T11" fmla="*/ 35 h 89"/>
              <a:gd name="T12" fmla="*/ 494 w 511"/>
              <a:gd name="T13" fmla="*/ 89 h 89"/>
              <a:gd name="T14" fmla="*/ 494 w 511"/>
              <a:gd name="T15" fmla="*/ 89 h 89"/>
              <a:gd name="T16" fmla="*/ 506 w 511"/>
              <a:gd name="T17" fmla="*/ 35 h 89"/>
              <a:gd name="T18" fmla="*/ 488 w 511"/>
              <a:gd name="T19" fmla="*/ 15 h 89"/>
              <a:gd name="T20" fmla="*/ 364 w 511"/>
              <a:gd name="T21" fmla="*/ 8 h 89"/>
              <a:gd name="T22" fmla="*/ 35 w 511"/>
              <a:gd name="T23" fmla="*/ 63 h 89"/>
              <a:gd name="T24" fmla="*/ 1 w 511"/>
              <a:gd name="T25" fmla="*/ 70 h 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11" h="89">
                <a:moveTo>
                  <a:pt x="1" y="70"/>
                </a:moveTo>
                <a:cubicBezTo>
                  <a:pt x="0" y="70"/>
                  <a:pt x="0" y="70"/>
                  <a:pt x="0" y="70"/>
                </a:cubicBezTo>
                <a:cubicBezTo>
                  <a:pt x="12" y="67"/>
                  <a:pt x="23" y="65"/>
                  <a:pt x="35" y="62"/>
                </a:cubicBezTo>
                <a:cubicBezTo>
                  <a:pt x="150" y="38"/>
                  <a:pt x="259" y="16"/>
                  <a:pt x="364" y="7"/>
                </a:cubicBezTo>
                <a:cubicBezTo>
                  <a:pt x="408" y="3"/>
                  <a:pt x="457" y="0"/>
                  <a:pt x="489" y="14"/>
                </a:cubicBezTo>
                <a:cubicBezTo>
                  <a:pt x="498" y="18"/>
                  <a:pt x="504" y="25"/>
                  <a:pt x="507" y="35"/>
                </a:cubicBezTo>
                <a:cubicBezTo>
                  <a:pt x="511" y="51"/>
                  <a:pt x="507" y="71"/>
                  <a:pt x="494" y="89"/>
                </a:cubicBezTo>
                <a:cubicBezTo>
                  <a:pt x="494" y="89"/>
                  <a:pt x="494" y="89"/>
                  <a:pt x="494" y="89"/>
                </a:cubicBezTo>
                <a:cubicBezTo>
                  <a:pt x="506" y="70"/>
                  <a:pt x="510" y="51"/>
                  <a:pt x="506" y="35"/>
                </a:cubicBezTo>
                <a:cubicBezTo>
                  <a:pt x="503" y="26"/>
                  <a:pt x="497" y="19"/>
                  <a:pt x="488" y="15"/>
                </a:cubicBezTo>
                <a:cubicBezTo>
                  <a:pt x="457" y="1"/>
                  <a:pt x="408" y="4"/>
                  <a:pt x="364" y="8"/>
                </a:cubicBezTo>
                <a:cubicBezTo>
                  <a:pt x="259" y="17"/>
                  <a:pt x="150" y="39"/>
                  <a:pt x="35" y="63"/>
                </a:cubicBezTo>
                <a:cubicBezTo>
                  <a:pt x="24" y="66"/>
                  <a:pt x="12" y="68"/>
                  <a:pt x="1" y="70"/>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0" name="Freeform 55"/>
          <p:cNvSpPr/>
          <p:nvPr/>
        </p:nvSpPr>
        <p:spPr bwMode="auto">
          <a:xfrm>
            <a:off x="2600779" y="314325"/>
            <a:ext cx="3306763" cy="2249488"/>
          </a:xfrm>
          <a:custGeom>
            <a:avLst/>
            <a:gdLst>
              <a:gd name="T0" fmla="*/ 0 w 1286"/>
              <a:gd name="T1" fmla="*/ 875 h 875"/>
              <a:gd name="T2" fmla="*/ 0 w 1286"/>
              <a:gd name="T3" fmla="*/ 875 h 875"/>
              <a:gd name="T4" fmla="*/ 491 w 1286"/>
              <a:gd name="T5" fmla="*/ 640 h 875"/>
              <a:gd name="T6" fmla="*/ 713 w 1286"/>
              <a:gd name="T7" fmla="*/ 515 h 875"/>
              <a:gd name="T8" fmla="*/ 813 w 1286"/>
              <a:gd name="T9" fmla="*/ 452 h 875"/>
              <a:gd name="T10" fmla="*/ 842 w 1286"/>
              <a:gd name="T11" fmla="*/ 434 h 875"/>
              <a:gd name="T12" fmla="*/ 904 w 1286"/>
              <a:gd name="T13" fmla="*/ 391 h 875"/>
              <a:gd name="T14" fmla="*/ 999 w 1286"/>
              <a:gd name="T15" fmla="*/ 316 h 875"/>
              <a:gd name="T16" fmla="*/ 1058 w 1286"/>
              <a:gd name="T17" fmla="*/ 274 h 875"/>
              <a:gd name="T18" fmla="*/ 1173 w 1286"/>
              <a:gd name="T19" fmla="*/ 168 h 875"/>
              <a:gd name="T20" fmla="*/ 1286 w 1286"/>
              <a:gd name="T21" fmla="*/ 0 h 875"/>
              <a:gd name="T22" fmla="*/ 1286 w 1286"/>
              <a:gd name="T23" fmla="*/ 0 h 875"/>
              <a:gd name="T24" fmla="*/ 1173 w 1286"/>
              <a:gd name="T25" fmla="*/ 169 h 875"/>
              <a:gd name="T26" fmla="*/ 1059 w 1286"/>
              <a:gd name="T27" fmla="*/ 274 h 875"/>
              <a:gd name="T28" fmla="*/ 999 w 1286"/>
              <a:gd name="T29" fmla="*/ 317 h 875"/>
              <a:gd name="T30" fmla="*/ 904 w 1286"/>
              <a:gd name="T31" fmla="*/ 391 h 875"/>
              <a:gd name="T32" fmla="*/ 843 w 1286"/>
              <a:gd name="T33" fmla="*/ 435 h 875"/>
              <a:gd name="T34" fmla="*/ 813 w 1286"/>
              <a:gd name="T35" fmla="*/ 453 h 875"/>
              <a:gd name="T36" fmla="*/ 713 w 1286"/>
              <a:gd name="T37" fmla="*/ 515 h 875"/>
              <a:gd name="T38" fmla="*/ 491 w 1286"/>
              <a:gd name="T39" fmla="*/ 641 h 875"/>
              <a:gd name="T40" fmla="*/ 0 w 1286"/>
              <a:gd name="T41" fmla="*/ 875 h 875"/>
              <a:gd name="connsiteX0" fmla="*/ 0 w 10000"/>
              <a:gd name="connsiteY0" fmla="*/ 10000 h 10000"/>
              <a:gd name="connsiteX1" fmla="*/ 0 w 10000"/>
              <a:gd name="connsiteY1" fmla="*/ 10000 h 10000"/>
              <a:gd name="connsiteX2" fmla="*/ 3818 w 10000"/>
              <a:gd name="connsiteY2" fmla="*/ 7314 h 10000"/>
              <a:gd name="connsiteX3" fmla="*/ 5544 w 10000"/>
              <a:gd name="connsiteY3" fmla="*/ 5886 h 10000"/>
              <a:gd name="connsiteX4" fmla="*/ 6322 w 10000"/>
              <a:gd name="connsiteY4" fmla="*/ 5166 h 10000"/>
              <a:gd name="connsiteX5" fmla="*/ 6547 w 10000"/>
              <a:gd name="connsiteY5" fmla="*/ 4960 h 10000"/>
              <a:gd name="connsiteX6" fmla="*/ 7030 w 10000"/>
              <a:gd name="connsiteY6" fmla="*/ 4469 h 10000"/>
              <a:gd name="connsiteX7" fmla="*/ 7768 w 10000"/>
              <a:gd name="connsiteY7" fmla="*/ 3611 h 10000"/>
              <a:gd name="connsiteX8" fmla="*/ 8227 w 10000"/>
              <a:gd name="connsiteY8" fmla="*/ 3131 h 10000"/>
              <a:gd name="connsiteX9" fmla="*/ 9121 w 10000"/>
              <a:gd name="connsiteY9" fmla="*/ 1920 h 10000"/>
              <a:gd name="connsiteX10" fmla="*/ 10000 w 10000"/>
              <a:gd name="connsiteY10" fmla="*/ 0 h 10000"/>
              <a:gd name="connsiteX11" fmla="*/ 10000 w 10000"/>
              <a:gd name="connsiteY11" fmla="*/ 0 h 10000"/>
              <a:gd name="connsiteX12" fmla="*/ 9121 w 10000"/>
              <a:gd name="connsiteY12" fmla="*/ 1931 h 10000"/>
              <a:gd name="connsiteX13" fmla="*/ 8235 w 10000"/>
              <a:gd name="connsiteY13" fmla="*/ 3131 h 10000"/>
              <a:gd name="connsiteX14" fmla="*/ 7030 w 10000"/>
              <a:gd name="connsiteY14" fmla="*/ 4469 h 10000"/>
              <a:gd name="connsiteX15" fmla="*/ 6555 w 10000"/>
              <a:gd name="connsiteY15" fmla="*/ 4971 h 10000"/>
              <a:gd name="connsiteX16" fmla="*/ 6322 w 10000"/>
              <a:gd name="connsiteY16" fmla="*/ 5177 h 10000"/>
              <a:gd name="connsiteX17" fmla="*/ 5544 w 10000"/>
              <a:gd name="connsiteY17" fmla="*/ 5886 h 10000"/>
              <a:gd name="connsiteX18" fmla="*/ 3818 w 10000"/>
              <a:gd name="connsiteY18" fmla="*/ 7326 h 10000"/>
              <a:gd name="connsiteX19" fmla="*/ 0 w 10000"/>
              <a:gd name="connsiteY19" fmla="*/ 10000 h 10000"/>
              <a:gd name="connsiteX0-1" fmla="*/ 0 w 10000"/>
              <a:gd name="connsiteY0-2" fmla="*/ 10000 h 10000"/>
              <a:gd name="connsiteX1-3" fmla="*/ 0 w 10000"/>
              <a:gd name="connsiteY1-4" fmla="*/ 10000 h 10000"/>
              <a:gd name="connsiteX2-5" fmla="*/ 3818 w 10000"/>
              <a:gd name="connsiteY2-6" fmla="*/ 7314 h 10000"/>
              <a:gd name="connsiteX3-7" fmla="*/ 5544 w 10000"/>
              <a:gd name="connsiteY3-8" fmla="*/ 5886 h 10000"/>
              <a:gd name="connsiteX4-9" fmla="*/ 6322 w 10000"/>
              <a:gd name="connsiteY4-10" fmla="*/ 5166 h 10000"/>
              <a:gd name="connsiteX5-11" fmla="*/ 6547 w 10000"/>
              <a:gd name="connsiteY5-12" fmla="*/ 4960 h 10000"/>
              <a:gd name="connsiteX6-13" fmla="*/ 7030 w 10000"/>
              <a:gd name="connsiteY6-14" fmla="*/ 4469 h 10000"/>
              <a:gd name="connsiteX7-15" fmla="*/ 8227 w 10000"/>
              <a:gd name="connsiteY7-16" fmla="*/ 3131 h 10000"/>
              <a:gd name="connsiteX8-17" fmla="*/ 9121 w 10000"/>
              <a:gd name="connsiteY8-18" fmla="*/ 1920 h 10000"/>
              <a:gd name="connsiteX9-19" fmla="*/ 10000 w 10000"/>
              <a:gd name="connsiteY9-20" fmla="*/ 0 h 10000"/>
              <a:gd name="connsiteX10-21" fmla="*/ 10000 w 10000"/>
              <a:gd name="connsiteY10-22" fmla="*/ 0 h 10000"/>
              <a:gd name="connsiteX11-23" fmla="*/ 9121 w 10000"/>
              <a:gd name="connsiteY11-24" fmla="*/ 1931 h 10000"/>
              <a:gd name="connsiteX12-25" fmla="*/ 8235 w 10000"/>
              <a:gd name="connsiteY12-26" fmla="*/ 3131 h 10000"/>
              <a:gd name="connsiteX13-27" fmla="*/ 7030 w 10000"/>
              <a:gd name="connsiteY13-28" fmla="*/ 4469 h 10000"/>
              <a:gd name="connsiteX14-29" fmla="*/ 6555 w 10000"/>
              <a:gd name="connsiteY14-30" fmla="*/ 4971 h 10000"/>
              <a:gd name="connsiteX15-31" fmla="*/ 6322 w 10000"/>
              <a:gd name="connsiteY15-32" fmla="*/ 5177 h 10000"/>
              <a:gd name="connsiteX16-33" fmla="*/ 5544 w 10000"/>
              <a:gd name="connsiteY16-34" fmla="*/ 5886 h 10000"/>
              <a:gd name="connsiteX17-35" fmla="*/ 3818 w 10000"/>
              <a:gd name="connsiteY17-36" fmla="*/ 7326 h 10000"/>
              <a:gd name="connsiteX18-37" fmla="*/ 0 w 10000"/>
              <a:gd name="connsiteY18-38" fmla="*/ 10000 h 10000"/>
              <a:gd name="connsiteX0-39" fmla="*/ 0 w 10000"/>
              <a:gd name="connsiteY0-40" fmla="*/ 10000 h 10000"/>
              <a:gd name="connsiteX1-41" fmla="*/ 0 w 10000"/>
              <a:gd name="connsiteY1-42" fmla="*/ 10000 h 10000"/>
              <a:gd name="connsiteX2-43" fmla="*/ 3818 w 10000"/>
              <a:gd name="connsiteY2-44" fmla="*/ 7314 h 10000"/>
              <a:gd name="connsiteX3-45" fmla="*/ 5544 w 10000"/>
              <a:gd name="connsiteY3-46" fmla="*/ 5886 h 10000"/>
              <a:gd name="connsiteX4-47" fmla="*/ 6322 w 10000"/>
              <a:gd name="connsiteY4-48" fmla="*/ 5166 h 10000"/>
              <a:gd name="connsiteX5-49" fmla="*/ 6547 w 10000"/>
              <a:gd name="connsiteY5-50" fmla="*/ 4960 h 10000"/>
              <a:gd name="connsiteX6-51" fmla="*/ 7030 w 10000"/>
              <a:gd name="connsiteY6-52" fmla="*/ 4469 h 10000"/>
              <a:gd name="connsiteX7-53" fmla="*/ 8227 w 10000"/>
              <a:gd name="connsiteY7-54" fmla="*/ 3131 h 10000"/>
              <a:gd name="connsiteX8-55" fmla="*/ 9121 w 10000"/>
              <a:gd name="connsiteY8-56" fmla="*/ 1920 h 10000"/>
              <a:gd name="connsiteX9-57" fmla="*/ 10000 w 10000"/>
              <a:gd name="connsiteY9-58" fmla="*/ 0 h 10000"/>
              <a:gd name="connsiteX10-59" fmla="*/ 10000 w 10000"/>
              <a:gd name="connsiteY10-60" fmla="*/ 0 h 10000"/>
              <a:gd name="connsiteX11-61" fmla="*/ 9121 w 10000"/>
              <a:gd name="connsiteY11-62" fmla="*/ 1931 h 10000"/>
              <a:gd name="connsiteX12-63" fmla="*/ 8235 w 10000"/>
              <a:gd name="connsiteY12-64" fmla="*/ 3131 h 10000"/>
              <a:gd name="connsiteX13-65" fmla="*/ 7030 w 10000"/>
              <a:gd name="connsiteY13-66" fmla="*/ 4469 h 10000"/>
              <a:gd name="connsiteX14-67" fmla="*/ 6322 w 10000"/>
              <a:gd name="connsiteY14-68" fmla="*/ 5177 h 10000"/>
              <a:gd name="connsiteX15-69" fmla="*/ 5544 w 10000"/>
              <a:gd name="connsiteY15-70" fmla="*/ 5886 h 10000"/>
              <a:gd name="connsiteX16-71" fmla="*/ 3818 w 10000"/>
              <a:gd name="connsiteY16-72" fmla="*/ 7326 h 10000"/>
              <a:gd name="connsiteX17-73" fmla="*/ 0 w 10000"/>
              <a:gd name="connsiteY17-74" fmla="*/ 10000 h 10000"/>
              <a:gd name="connsiteX0-75" fmla="*/ 0 w 10000"/>
              <a:gd name="connsiteY0-76" fmla="*/ 10000 h 10000"/>
              <a:gd name="connsiteX1-77" fmla="*/ 0 w 10000"/>
              <a:gd name="connsiteY1-78" fmla="*/ 10000 h 10000"/>
              <a:gd name="connsiteX2-79" fmla="*/ 3818 w 10000"/>
              <a:gd name="connsiteY2-80" fmla="*/ 7314 h 10000"/>
              <a:gd name="connsiteX3-81" fmla="*/ 5544 w 10000"/>
              <a:gd name="connsiteY3-82" fmla="*/ 5886 h 10000"/>
              <a:gd name="connsiteX4-83" fmla="*/ 6322 w 10000"/>
              <a:gd name="connsiteY4-84" fmla="*/ 5166 h 10000"/>
              <a:gd name="connsiteX5-85" fmla="*/ 7030 w 10000"/>
              <a:gd name="connsiteY5-86" fmla="*/ 4469 h 10000"/>
              <a:gd name="connsiteX6-87" fmla="*/ 8227 w 10000"/>
              <a:gd name="connsiteY6-88" fmla="*/ 3131 h 10000"/>
              <a:gd name="connsiteX7-89" fmla="*/ 9121 w 10000"/>
              <a:gd name="connsiteY7-90" fmla="*/ 1920 h 10000"/>
              <a:gd name="connsiteX8-91" fmla="*/ 10000 w 10000"/>
              <a:gd name="connsiteY8-92" fmla="*/ 0 h 10000"/>
              <a:gd name="connsiteX9-93" fmla="*/ 10000 w 10000"/>
              <a:gd name="connsiteY9-94" fmla="*/ 0 h 10000"/>
              <a:gd name="connsiteX10-95" fmla="*/ 9121 w 10000"/>
              <a:gd name="connsiteY10-96" fmla="*/ 1931 h 10000"/>
              <a:gd name="connsiteX11-97" fmla="*/ 8235 w 10000"/>
              <a:gd name="connsiteY11-98" fmla="*/ 3131 h 10000"/>
              <a:gd name="connsiteX12-99" fmla="*/ 7030 w 10000"/>
              <a:gd name="connsiteY12-100" fmla="*/ 4469 h 10000"/>
              <a:gd name="connsiteX13-101" fmla="*/ 6322 w 10000"/>
              <a:gd name="connsiteY13-102" fmla="*/ 5177 h 10000"/>
              <a:gd name="connsiteX14-103" fmla="*/ 5544 w 10000"/>
              <a:gd name="connsiteY14-104" fmla="*/ 5886 h 10000"/>
              <a:gd name="connsiteX15-105" fmla="*/ 3818 w 10000"/>
              <a:gd name="connsiteY15-106" fmla="*/ 7326 h 10000"/>
              <a:gd name="connsiteX16-107" fmla="*/ 0 w 10000"/>
              <a:gd name="connsiteY16-108" fmla="*/ 10000 h 1000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 ang="0">
                <a:pos x="connsiteX10-21" y="connsiteY10-22"/>
              </a:cxn>
              <a:cxn ang="0">
                <a:pos x="connsiteX11-23" y="connsiteY11-24"/>
              </a:cxn>
              <a:cxn ang="0">
                <a:pos x="connsiteX12-25" y="connsiteY12-26"/>
              </a:cxn>
              <a:cxn ang="0">
                <a:pos x="connsiteX13-27" y="connsiteY13-28"/>
              </a:cxn>
              <a:cxn ang="0">
                <a:pos x="connsiteX14-29" y="connsiteY14-30"/>
              </a:cxn>
              <a:cxn ang="0">
                <a:pos x="connsiteX15-31" y="connsiteY15-32"/>
              </a:cxn>
              <a:cxn ang="0">
                <a:pos x="connsiteX16-33" y="connsiteY16-34"/>
              </a:cxn>
            </a:cxnLst>
            <a:rect l="l" t="t" r="r" b="b"/>
            <a:pathLst>
              <a:path w="10000" h="10000">
                <a:moveTo>
                  <a:pt x="0" y="10000"/>
                </a:moveTo>
                <a:lnTo>
                  <a:pt x="0" y="10000"/>
                </a:lnTo>
                <a:cubicBezTo>
                  <a:pt x="1337" y="9166"/>
                  <a:pt x="2621" y="8263"/>
                  <a:pt x="3818" y="7314"/>
                </a:cubicBezTo>
                <a:cubicBezTo>
                  <a:pt x="4417" y="6846"/>
                  <a:pt x="5000" y="6366"/>
                  <a:pt x="5544" y="5886"/>
                </a:cubicBezTo>
                <a:cubicBezTo>
                  <a:pt x="5801" y="5657"/>
                  <a:pt x="6074" y="5402"/>
                  <a:pt x="6322" y="5166"/>
                </a:cubicBezTo>
                <a:cubicBezTo>
                  <a:pt x="6570" y="4930"/>
                  <a:pt x="6713" y="4808"/>
                  <a:pt x="7030" y="4469"/>
                </a:cubicBezTo>
                <a:cubicBezTo>
                  <a:pt x="7347" y="4130"/>
                  <a:pt x="7879" y="3556"/>
                  <a:pt x="8227" y="3131"/>
                </a:cubicBezTo>
                <a:cubicBezTo>
                  <a:pt x="8576" y="2706"/>
                  <a:pt x="8872" y="2309"/>
                  <a:pt x="9121" y="1920"/>
                </a:cubicBezTo>
                <a:cubicBezTo>
                  <a:pt x="9580" y="1211"/>
                  <a:pt x="9876" y="560"/>
                  <a:pt x="10000" y="0"/>
                </a:cubicBezTo>
                <a:lnTo>
                  <a:pt x="10000" y="0"/>
                </a:lnTo>
                <a:cubicBezTo>
                  <a:pt x="9883" y="560"/>
                  <a:pt x="9588" y="1211"/>
                  <a:pt x="9121" y="1931"/>
                </a:cubicBezTo>
                <a:cubicBezTo>
                  <a:pt x="8872" y="2320"/>
                  <a:pt x="8577" y="2720"/>
                  <a:pt x="8235" y="3131"/>
                </a:cubicBezTo>
                <a:cubicBezTo>
                  <a:pt x="7887" y="3554"/>
                  <a:pt x="7310" y="4162"/>
                  <a:pt x="7030" y="4469"/>
                </a:cubicBezTo>
                <a:cubicBezTo>
                  <a:pt x="6711" y="4810"/>
                  <a:pt x="6570" y="4941"/>
                  <a:pt x="6322" y="5177"/>
                </a:cubicBezTo>
                <a:cubicBezTo>
                  <a:pt x="6065" y="5417"/>
                  <a:pt x="5801" y="5657"/>
                  <a:pt x="5544" y="5886"/>
                </a:cubicBezTo>
                <a:cubicBezTo>
                  <a:pt x="5000" y="6366"/>
                  <a:pt x="4425" y="6857"/>
                  <a:pt x="3818" y="7326"/>
                </a:cubicBezTo>
                <a:cubicBezTo>
                  <a:pt x="2621" y="8263"/>
                  <a:pt x="1337" y="9166"/>
                  <a:pt x="0" y="10000"/>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1" name="Freeform 56"/>
          <p:cNvSpPr/>
          <p:nvPr/>
        </p:nvSpPr>
        <p:spPr bwMode="auto">
          <a:xfrm>
            <a:off x="3899354" y="314325"/>
            <a:ext cx="2008188" cy="1436688"/>
          </a:xfrm>
          <a:custGeom>
            <a:avLst/>
            <a:gdLst>
              <a:gd name="T0" fmla="*/ 0 w 781"/>
              <a:gd name="T1" fmla="*/ 559 h 559"/>
              <a:gd name="T2" fmla="*/ 0 w 781"/>
              <a:gd name="T3" fmla="*/ 558 h 559"/>
              <a:gd name="T4" fmla="*/ 163 w 781"/>
              <a:gd name="T5" fmla="*/ 446 h 559"/>
              <a:gd name="T6" fmla="*/ 273 w 781"/>
              <a:gd name="T7" fmla="*/ 369 h 559"/>
              <a:gd name="T8" fmla="*/ 511 w 781"/>
              <a:gd name="T9" fmla="*/ 205 h 559"/>
              <a:gd name="T10" fmla="*/ 685 w 781"/>
              <a:gd name="T11" fmla="*/ 79 h 559"/>
              <a:gd name="T12" fmla="*/ 781 w 781"/>
              <a:gd name="T13" fmla="*/ 0 h 559"/>
              <a:gd name="T14" fmla="*/ 781 w 781"/>
              <a:gd name="T15" fmla="*/ 0 h 559"/>
              <a:gd name="T16" fmla="*/ 685 w 781"/>
              <a:gd name="T17" fmla="*/ 80 h 559"/>
              <a:gd name="T18" fmla="*/ 511 w 781"/>
              <a:gd name="T19" fmla="*/ 205 h 559"/>
              <a:gd name="T20" fmla="*/ 274 w 781"/>
              <a:gd name="T21" fmla="*/ 370 h 559"/>
              <a:gd name="T22" fmla="*/ 163 w 781"/>
              <a:gd name="T23" fmla="*/ 446 h 559"/>
              <a:gd name="T24" fmla="*/ 0 w 781"/>
              <a:gd name="T25" fmla="*/ 559 h 5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781" h="559">
                <a:moveTo>
                  <a:pt x="0" y="559"/>
                </a:moveTo>
                <a:cubicBezTo>
                  <a:pt x="0" y="558"/>
                  <a:pt x="0" y="558"/>
                  <a:pt x="0" y="558"/>
                </a:cubicBezTo>
                <a:cubicBezTo>
                  <a:pt x="55" y="520"/>
                  <a:pt x="110" y="482"/>
                  <a:pt x="163" y="446"/>
                </a:cubicBezTo>
                <a:cubicBezTo>
                  <a:pt x="199" y="420"/>
                  <a:pt x="237" y="395"/>
                  <a:pt x="273" y="369"/>
                </a:cubicBezTo>
                <a:cubicBezTo>
                  <a:pt x="347" y="319"/>
                  <a:pt x="433" y="260"/>
                  <a:pt x="511" y="205"/>
                </a:cubicBezTo>
                <a:cubicBezTo>
                  <a:pt x="582" y="155"/>
                  <a:pt x="639" y="114"/>
                  <a:pt x="685" y="79"/>
                </a:cubicBezTo>
                <a:cubicBezTo>
                  <a:pt x="720" y="52"/>
                  <a:pt x="757" y="24"/>
                  <a:pt x="781" y="0"/>
                </a:cubicBezTo>
                <a:cubicBezTo>
                  <a:pt x="781" y="0"/>
                  <a:pt x="781" y="0"/>
                  <a:pt x="781" y="0"/>
                </a:cubicBezTo>
                <a:cubicBezTo>
                  <a:pt x="757" y="24"/>
                  <a:pt x="721" y="53"/>
                  <a:pt x="685" y="80"/>
                </a:cubicBezTo>
                <a:cubicBezTo>
                  <a:pt x="639" y="114"/>
                  <a:pt x="582" y="155"/>
                  <a:pt x="511" y="205"/>
                </a:cubicBezTo>
                <a:cubicBezTo>
                  <a:pt x="433" y="260"/>
                  <a:pt x="347" y="319"/>
                  <a:pt x="274" y="370"/>
                </a:cubicBezTo>
                <a:cubicBezTo>
                  <a:pt x="237" y="395"/>
                  <a:pt x="200" y="421"/>
                  <a:pt x="163" y="446"/>
                </a:cubicBezTo>
                <a:cubicBezTo>
                  <a:pt x="110" y="483"/>
                  <a:pt x="55" y="521"/>
                  <a:pt x="0" y="559"/>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2" name="Freeform 57"/>
          <p:cNvSpPr/>
          <p:nvPr/>
        </p:nvSpPr>
        <p:spPr bwMode="auto">
          <a:xfrm>
            <a:off x="4755017" y="101600"/>
            <a:ext cx="1152525" cy="415925"/>
          </a:xfrm>
          <a:custGeom>
            <a:avLst/>
            <a:gdLst>
              <a:gd name="T0" fmla="*/ 0 w 448"/>
              <a:gd name="T1" fmla="*/ 162 h 162"/>
              <a:gd name="T2" fmla="*/ 0 w 448"/>
              <a:gd name="T3" fmla="*/ 162 h 162"/>
              <a:gd name="T4" fmla="*/ 111 w 448"/>
              <a:gd name="T5" fmla="*/ 70 h 162"/>
              <a:gd name="T6" fmla="*/ 235 w 448"/>
              <a:gd name="T7" fmla="*/ 17 h 162"/>
              <a:gd name="T8" fmla="*/ 341 w 448"/>
              <a:gd name="T9" fmla="*/ 18 h 162"/>
              <a:gd name="T10" fmla="*/ 351 w 448"/>
              <a:gd name="T11" fmla="*/ 21 h 162"/>
              <a:gd name="T12" fmla="*/ 448 w 448"/>
              <a:gd name="T13" fmla="*/ 83 h 162"/>
              <a:gd name="T14" fmla="*/ 448 w 448"/>
              <a:gd name="T15" fmla="*/ 83 h 162"/>
              <a:gd name="T16" fmla="*/ 235 w 448"/>
              <a:gd name="T17" fmla="*/ 18 h 162"/>
              <a:gd name="T18" fmla="*/ 0 w 448"/>
              <a:gd name="T19" fmla="*/ 162 h 1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48" h="162">
                <a:moveTo>
                  <a:pt x="0" y="162"/>
                </a:moveTo>
                <a:cubicBezTo>
                  <a:pt x="0" y="162"/>
                  <a:pt x="0" y="162"/>
                  <a:pt x="0" y="162"/>
                </a:cubicBezTo>
                <a:cubicBezTo>
                  <a:pt x="36" y="125"/>
                  <a:pt x="74" y="94"/>
                  <a:pt x="111" y="70"/>
                </a:cubicBezTo>
                <a:cubicBezTo>
                  <a:pt x="153" y="44"/>
                  <a:pt x="194" y="26"/>
                  <a:pt x="235" y="17"/>
                </a:cubicBezTo>
                <a:cubicBezTo>
                  <a:pt x="270" y="9"/>
                  <a:pt x="306" y="10"/>
                  <a:pt x="341" y="18"/>
                </a:cubicBezTo>
                <a:cubicBezTo>
                  <a:pt x="344" y="19"/>
                  <a:pt x="348" y="20"/>
                  <a:pt x="351" y="21"/>
                </a:cubicBezTo>
                <a:cubicBezTo>
                  <a:pt x="390" y="33"/>
                  <a:pt x="423" y="54"/>
                  <a:pt x="448" y="83"/>
                </a:cubicBezTo>
                <a:cubicBezTo>
                  <a:pt x="448" y="83"/>
                  <a:pt x="448" y="83"/>
                  <a:pt x="448" y="83"/>
                </a:cubicBezTo>
                <a:cubicBezTo>
                  <a:pt x="398" y="26"/>
                  <a:pt x="315" y="0"/>
                  <a:pt x="235" y="18"/>
                </a:cubicBezTo>
                <a:cubicBezTo>
                  <a:pt x="158" y="35"/>
                  <a:pt x="76" y="85"/>
                  <a:pt x="0" y="162"/>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3" name="Freeform 61"/>
          <p:cNvSpPr/>
          <p:nvPr/>
        </p:nvSpPr>
        <p:spPr bwMode="auto">
          <a:xfrm>
            <a:off x="5907542" y="314325"/>
            <a:ext cx="230188" cy="925513"/>
          </a:xfrm>
          <a:custGeom>
            <a:avLst/>
            <a:gdLst>
              <a:gd name="T0" fmla="*/ 83 w 90"/>
              <a:gd name="T1" fmla="*/ 360 h 360"/>
              <a:gd name="T2" fmla="*/ 0 w 90"/>
              <a:gd name="T3" fmla="*/ 0 h 360"/>
              <a:gd name="T4" fmla="*/ 0 w 90"/>
              <a:gd name="T5" fmla="*/ 0 h 360"/>
              <a:gd name="T6" fmla="*/ 68 w 90"/>
              <a:gd name="T7" fmla="*/ 160 h 360"/>
              <a:gd name="T8" fmla="*/ 83 w 90"/>
              <a:gd name="T9" fmla="*/ 360 h 360"/>
            </a:gdLst>
            <a:ahLst/>
            <a:cxnLst>
              <a:cxn ang="0">
                <a:pos x="T0" y="T1"/>
              </a:cxn>
              <a:cxn ang="0">
                <a:pos x="T2" y="T3"/>
              </a:cxn>
              <a:cxn ang="0">
                <a:pos x="T4" y="T5"/>
              </a:cxn>
              <a:cxn ang="0">
                <a:pos x="T6" y="T7"/>
              </a:cxn>
              <a:cxn ang="0">
                <a:pos x="T8" y="T9"/>
              </a:cxn>
            </a:cxnLst>
            <a:rect l="0" t="0" r="r" b="b"/>
            <a:pathLst>
              <a:path w="90" h="360">
                <a:moveTo>
                  <a:pt x="83" y="360"/>
                </a:moveTo>
                <a:cubicBezTo>
                  <a:pt x="90" y="210"/>
                  <a:pt x="60" y="82"/>
                  <a:pt x="0" y="0"/>
                </a:cubicBezTo>
                <a:cubicBezTo>
                  <a:pt x="0" y="0"/>
                  <a:pt x="0" y="0"/>
                  <a:pt x="0" y="0"/>
                </a:cubicBezTo>
                <a:cubicBezTo>
                  <a:pt x="31" y="42"/>
                  <a:pt x="54" y="96"/>
                  <a:pt x="68" y="160"/>
                </a:cubicBezTo>
                <a:cubicBezTo>
                  <a:pt x="82" y="220"/>
                  <a:pt x="87" y="288"/>
                  <a:pt x="83" y="360"/>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4" name="Freeform 62"/>
          <p:cNvSpPr/>
          <p:nvPr/>
        </p:nvSpPr>
        <p:spPr bwMode="auto">
          <a:xfrm>
            <a:off x="5336042" y="-52388"/>
            <a:ext cx="800100" cy="1292225"/>
          </a:xfrm>
          <a:custGeom>
            <a:avLst/>
            <a:gdLst>
              <a:gd name="T0" fmla="*/ 305 w 311"/>
              <a:gd name="T1" fmla="*/ 503 h 503"/>
              <a:gd name="T2" fmla="*/ 224 w 311"/>
              <a:gd name="T3" fmla="*/ 125 h 503"/>
              <a:gd name="T4" fmla="*/ 0 w 311"/>
              <a:gd name="T5" fmla="*/ 9 h 503"/>
              <a:gd name="T6" fmla="*/ 0 w 311"/>
              <a:gd name="T7" fmla="*/ 8 h 503"/>
              <a:gd name="T8" fmla="*/ 225 w 311"/>
              <a:gd name="T9" fmla="*/ 124 h 503"/>
              <a:gd name="T10" fmla="*/ 291 w 311"/>
              <a:gd name="T11" fmla="*/ 294 h 503"/>
              <a:gd name="T12" fmla="*/ 305 w 311"/>
              <a:gd name="T13" fmla="*/ 503 h 503"/>
            </a:gdLst>
            <a:ahLst/>
            <a:cxnLst>
              <a:cxn ang="0">
                <a:pos x="T0" y="T1"/>
              </a:cxn>
              <a:cxn ang="0">
                <a:pos x="T2" y="T3"/>
              </a:cxn>
              <a:cxn ang="0">
                <a:pos x="T4" y="T5"/>
              </a:cxn>
              <a:cxn ang="0">
                <a:pos x="T6" y="T7"/>
              </a:cxn>
              <a:cxn ang="0">
                <a:pos x="T8" y="T9"/>
              </a:cxn>
              <a:cxn ang="0">
                <a:pos x="T10" y="T11"/>
              </a:cxn>
              <a:cxn ang="0">
                <a:pos x="T12" y="T13"/>
              </a:cxn>
            </a:cxnLst>
            <a:rect l="0" t="0" r="r" b="b"/>
            <a:pathLst>
              <a:path w="311" h="503">
                <a:moveTo>
                  <a:pt x="305" y="503"/>
                </a:moveTo>
                <a:cubicBezTo>
                  <a:pt x="311" y="346"/>
                  <a:pt x="284" y="215"/>
                  <a:pt x="224" y="125"/>
                </a:cubicBezTo>
                <a:cubicBezTo>
                  <a:pt x="173" y="46"/>
                  <a:pt x="85" y="1"/>
                  <a:pt x="0" y="9"/>
                </a:cubicBezTo>
                <a:cubicBezTo>
                  <a:pt x="0" y="8"/>
                  <a:pt x="0" y="8"/>
                  <a:pt x="0" y="8"/>
                </a:cubicBezTo>
                <a:cubicBezTo>
                  <a:pt x="85" y="0"/>
                  <a:pt x="173" y="46"/>
                  <a:pt x="225" y="124"/>
                </a:cubicBezTo>
                <a:cubicBezTo>
                  <a:pt x="255" y="170"/>
                  <a:pt x="277" y="227"/>
                  <a:pt x="291" y="294"/>
                </a:cubicBezTo>
                <a:cubicBezTo>
                  <a:pt x="304" y="357"/>
                  <a:pt x="309" y="428"/>
                  <a:pt x="305" y="503"/>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5" name="Freeform 63"/>
          <p:cNvSpPr/>
          <p:nvPr/>
        </p:nvSpPr>
        <p:spPr bwMode="auto">
          <a:xfrm>
            <a:off x="4542292" y="-230188"/>
            <a:ext cx="1593850" cy="1470025"/>
          </a:xfrm>
          <a:custGeom>
            <a:avLst/>
            <a:gdLst>
              <a:gd name="T0" fmla="*/ 614 w 620"/>
              <a:gd name="T1" fmla="*/ 572 h 572"/>
              <a:gd name="T2" fmla="*/ 556 w 620"/>
              <a:gd name="T3" fmla="*/ 214 h 572"/>
              <a:gd name="T4" fmla="*/ 385 w 620"/>
              <a:gd name="T5" fmla="*/ 39 h 572"/>
              <a:gd name="T6" fmla="*/ 366 w 620"/>
              <a:gd name="T7" fmla="*/ 33 h 572"/>
              <a:gd name="T8" fmla="*/ 1 w 620"/>
              <a:gd name="T9" fmla="*/ 189 h 572"/>
              <a:gd name="T10" fmla="*/ 0 w 620"/>
              <a:gd name="T11" fmla="*/ 189 h 572"/>
              <a:gd name="T12" fmla="*/ 182 w 620"/>
              <a:gd name="T13" fmla="*/ 55 h 572"/>
              <a:gd name="T14" fmla="*/ 284 w 620"/>
              <a:gd name="T15" fmla="*/ 27 h 572"/>
              <a:gd name="T16" fmla="*/ 386 w 620"/>
              <a:gd name="T17" fmla="*/ 38 h 572"/>
              <a:gd name="T18" fmla="*/ 557 w 620"/>
              <a:gd name="T19" fmla="*/ 213 h 572"/>
              <a:gd name="T20" fmla="*/ 615 w 620"/>
              <a:gd name="T21" fmla="*/ 572 h 572"/>
              <a:gd name="T22" fmla="*/ 614 w 620"/>
              <a:gd name="T23" fmla="*/ 572 h 5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0" h="572">
                <a:moveTo>
                  <a:pt x="614" y="572"/>
                </a:moveTo>
                <a:cubicBezTo>
                  <a:pt x="619" y="433"/>
                  <a:pt x="599" y="309"/>
                  <a:pt x="556" y="214"/>
                </a:cubicBezTo>
                <a:cubicBezTo>
                  <a:pt x="518" y="127"/>
                  <a:pt x="455" y="63"/>
                  <a:pt x="385" y="39"/>
                </a:cubicBezTo>
                <a:cubicBezTo>
                  <a:pt x="379" y="36"/>
                  <a:pt x="372" y="35"/>
                  <a:pt x="366" y="33"/>
                </a:cubicBezTo>
                <a:cubicBezTo>
                  <a:pt x="234" y="0"/>
                  <a:pt x="88" y="95"/>
                  <a:pt x="1" y="189"/>
                </a:cubicBezTo>
                <a:cubicBezTo>
                  <a:pt x="0" y="189"/>
                  <a:pt x="0" y="189"/>
                  <a:pt x="0" y="189"/>
                </a:cubicBezTo>
                <a:cubicBezTo>
                  <a:pt x="54" y="130"/>
                  <a:pt x="119" y="83"/>
                  <a:pt x="182" y="55"/>
                </a:cubicBezTo>
                <a:cubicBezTo>
                  <a:pt x="217" y="39"/>
                  <a:pt x="251" y="30"/>
                  <a:pt x="284" y="27"/>
                </a:cubicBezTo>
                <a:cubicBezTo>
                  <a:pt x="320" y="23"/>
                  <a:pt x="354" y="27"/>
                  <a:pt x="386" y="38"/>
                </a:cubicBezTo>
                <a:cubicBezTo>
                  <a:pt x="456" y="63"/>
                  <a:pt x="518" y="127"/>
                  <a:pt x="557" y="213"/>
                </a:cubicBezTo>
                <a:cubicBezTo>
                  <a:pt x="600" y="308"/>
                  <a:pt x="620" y="433"/>
                  <a:pt x="615" y="572"/>
                </a:cubicBezTo>
                <a:lnTo>
                  <a:pt x="614" y="572"/>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6" name="Freeform 64"/>
          <p:cNvSpPr/>
          <p:nvPr/>
        </p:nvSpPr>
        <p:spPr bwMode="auto">
          <a:xfrm>
            <a:off x="4367667" y="-268288"/>
            <a:ext cx="1768475" cy="1508125"/>
          </a:xfrm>
          <a:custGeom>
            <a:avLst/>
            <a:gdLst>
              <a:gd name="T0" fmla="*/ 682 w 688"/>
              <a:gd name="T1" fmla="*/ 587 h 587"/>
              <a:gd name="T2" fmla="*/ 608 w 688"/>
              <a:gd name="T3" fmla="*/ 190 h 587"/>
              <a:gd name="T4" fmla="*/ 423 w 688"/>
              <a:gd name="T5" fmla="*/ 33 h 587"/>
              <a:gd name="T6" fmla="*/ 404 w 688"/>
              <a:gd name="T7" fmla="*/ 29 h 587"/>
              <a:gd name="T8" fmla="*/ 1 w 688"/>
              <a:gd name="T9" fmla="*/ 258 h 587"/>
              <a:gd name="T10" fmla="*/ 0 w 688"/>
              <a:gd name="T11" fmla="*/ 257 h 587"/>
              <a:gd name="T12" fmla="*/ 180 w 688"/>
              <a:gd name="T13" fmla="*/ 85 h 587"/>
              <a:gd name="T14" fmla="*/ 404 w 688"/>
              <a:gd name="T15" fmla="*/ 29 h 587"/>
              <a:gd name="T16" fmla="*/ 518 w 688"/>
              <a:gd name="T17" fmla="*/ 80 h 587"/>
              <a:gd name="T18" fmla="*/ 609 w 688"/>
              <a:gd name="T19" fmla="*/ 190 h 587"/>
              <a:gd name="T20" fmla="*/ 683 w 688"/>
              <a:gd name="T21" fmla="*/ 587 h 587"/>
              <a:gd name="T22" fmla="*/ 682 w 688"/>
              <a:gd name="T23" fmla="*/ 587 h 5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88" h="587">
                <a:moveTo>
                  <a:pt x="682" y="587"/>
                </a:moveTo>
                <a:cubicBezTo>
                  <a:pt x="688" y="429"/>
                  <a:pt x="662" y="291"/>
                  <a:pt x="608" y="190"/>
                </a:cubicBezTo>
                <a:cubicBezTo>
                  <a:pt x="564" y="109"/>
                  <a:pt x="496" y="51"/>
                  <a:pt x="423" y="33"/>
                </a:cubicBezTo>
                <a:cubicBezTo>
                  <a:pt x="416" y="32"/>
                  <a:pt x="410" y="30"/>
                  <a:pt x="404" y="29"/>
                </a:cubicBezTo>
                <a:cubicBezTo>
                  <a:pt x="211" y="0"/>
                  <a:pt x="47" y="197"/>
                  <a:pt x="1" y="258"/>
                </a:cubicBezTo>
                <a:cubicBezTo>
                  <a:pt x="0" y="257"/>
                  <a:pt x="0" y="257"/>
                  <a:pt x="0" y="257"/>
                </a:cubicBezTo>
                <a:cubicBezTo>
                  <a:pt x="38" y="207"/>
                  <a:pt x="100" y="136"/>
                  <a:pt x="180" y="85"/>
                </a:cubicBezTo>
                <a:cubicBezTo>
                  <a:pt x="257" y="37"/>
                  <a:pt x="332" y="18"/>
                  <a:pt x="404" y="29"/>
                </a:cubicBezTo>
                <a:cubicBezTo>
                  <a:pt x="443" y="35"/>
                  <a:pt x="482" y="52"/>
                  <a:pt x="518" y="80"/>
                </a:cubicBezTo>
                <a:cubicBezTo>
                  <a:pt x="554" y="108"/>
                  <a:pt x="585" y="146"/>
                  <a:pt x="609" y="190"/>
                </a:cubicBezTo>
                <a:cubicBezTo>
                  <a:pt x="663" y="291"/>
                  <a:pt x="688" y="428"/>
                  <a:pt x="683" y="587"/>
                </a:cubicBezTo>
                <a:lnTo>
                  <a:pt x="682" y="587"/>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7" name="Freeform 65"/>
          <p:cNvSpPr/>
          <p:nvPr/>
        </p:nvSpPr>
        <p:spPr bwMode="auto">
          <a:xfrm>
            <a:off x="229054" y="1239837"/>
            <a:ext cx="5894388" cy="4816476"/>
          </a:xfrm>
          <a:custGeom>
            <a:avLst/>
            <a:gdLst>
              <a:gd name="T0" fmla="*/ 0 w 2293"/>
              <a:gd name="T1" fmla="*/ 1866 h 1874"/>
              <a:gd name="T2" fmla="*/ 0 w 2293"/>
              <a:gd name="T3" fmla="*/ 1865 h 1874"/>
              <a:gd name="T4" fmla="*/ 360 w 2293"/>
              <a:gd name="T5" fmla="*/ 1851 h 1874"/>
              <a:gd name="T6" fmla="*/ 770 w 2293"/>
              <a:gd name="T7" fmla="*/ 1748 h 1874"/>
              <a:gd name="T8" fmla="*/ 1586 w 2293"/>
              <a:gd name="T9" fmla="*/ 1274 h 1874"/>
              <a:gd name="T10" fmla="*/ 2129 w 2293"/>
              <a:gd name="T11" fmla="*/ 607 h 1874"/>
              <a:gd name="T12" fmla="*/ 2292 w 2293"/>
              <a:gd name="T13" fmla="*/ 0 h 1874"/>
              <a:gd name="T14" fmla="*/ 2293 w 2293"/>
              <a:gd name="T15" fmla="*/ 0 h 1874"/>
              <a:gd name="T16" fmla="*/ 2130 w 2293"/>
              <a:gd name="T17" fmla="*/ 607 h 1874"/>
              <a:gd name="T18" fmla="*/ 1586 w 2293"/>
              <a:gd name="T19" fmla="*/ 1275 h 1874"/>
              <a:gd name="T20" fmla="*/ 770 w 2293"/>
              <a:gd name="T21" fmla="*/ 1748 h 1874"/>
              <a:gd name="T22" fmla="*/ 360 w 2293"/>
              <a:gd name="T23" fmla="*/ 1852 h 1874"/>
              <a:gd name="T24" fmla="*/ 0 w 2293"/>
              <a:gd name="T25" fmla="*/ 1866 h 187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293" h="1874">
                <a:moveTo>
                  <a:pt x="0" y="1866"/>
                </a:moveTo>
                <a:cubicBezTo>
                  <a:pt x="0" y="1865"/>
                  <a:pt x="0" y="1865"/>
                  <a:pt x="0" y="1865"/>
                </a:cubicBezTo>
                <a:cubicBezTo>
                  <a:pt x="113" y="1873"/>
                  <a:pt x="235" y="1869"/>
                  <a:pt x="360" y="1851"/>
                </a:cubicBezTo>
                <a:cubicBezTo>
                  <a:pt x="496" y="1831"/>
                  <a:pt x="634" y="1796"/>
                  <a:pt x="770" y="1748"/>
                </a:cubicBezTo>
                <a:cubicBezTo>
                  <a:pt x="1061" y="1644"/>
                  <a:pt x="1343" y="1481"/>
                  <a:pt x="1586" y="1274"/>
                </a:cubicBezTo>
                <a:cubicBezTo>
                  <a:pt x="1818" y="1076"/>
                  <a:pt x="2006" y="845"/>
                  <a:pt x="2129" y="607"/>
                </a:cubicBezTo>
                <a:cubicBezTo>
                  <a:pt x="2235" y="402"/>
                  <a:pt x="2291" y="192"/>
                  <a:pt x="2292" y="0"/>
                </a:cubicBezTo>
                <a:cubicBezTo>
                  <a:pt x="2293" y="0"/>
                  <a:pt x="2293" y="0"/>
                  <a:pt x="2293" y="0"/>
                </a:cubicBezTo>
                <a:cubicBezTo>
                  <a:pt x="2292" y="192"/>
                  <a:pt x="2236" y="402"/>
                  <a:pt x="2130" y="607"/>
                </a:cubicBezTo>
                <a:cubicBezTo>
                  <a:pt x="2007" y="846"/>
                  <a:pt x="1819" y="1077"/>
                  <a:pt x="1586" y="1275"/>
                </a:cubicBezTo>
                <a:cubicBezTo>
                  <a:pt x="1343" y="1481"/>
                  <a:pt x="1061" y="1645"/>
                  <a:pt x="770" y="1748"/>
                </a:cubicBezTo>
                <a:cubicBezTo>
                  <a:pt x="634" y="1797"/>
                  <a:pt x="496" y="1832"/>
                  <a:pt x="360" y="1852"/>
                </a:cubicBezTo>
                <a:cubicBezTo>
                  <a:pt x="235" y="1870"/>
                  <a:pt x="113" y="1874"/>
                  <a:pt x="0" y="186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8" name="Freeform 66"/>
          <p:cNvSpPr/>
          <p:nvPr/>
        </p:nvSpPr>
        <p:spPr bwMode="auto">
          <a:xfrm>
            <a:off x="2019754" y="1239837"/>
            <a:ext cx="4103688" cy="4770438"/>
          </a:xfrm>
          <a:custGeom>
            <a:avLst/>
            <a:gdLst>
              <a:gd name="T0" fmla="*/ 0 w 1596"/>
              <a:gd name="T1" fmla="*/ 1856 h 1856"/>
              <a:gd name="T2" fmla="*/ 0 w 1596"/>
              <a:gd name="T3" fmla="*/ 1856 h 1856"/>
              <a:gd name="T4" fmla="*/ 584 w 1596"/>
              <a:gd name="T5" fmla="*/ 1603 h 1856"/>
              <a:gd name="T6" fmla="*/ 1127 w 1596"/>
              <a:gd name="T7" fmla="*/ 1127 h 1856"/>
              <a:gd name="T8" fmla="*/ 1481 w 1596"/>
              <a:gd name="T9" fmla="*/ 541 h 1856"/>
              <a:gd name="T10" fmla="*/ 1595 w 1596"/>
              <a:gd name="T11" fmla="*/ 0 h 1856"/>
              <a:gd name="T12" fmla="*/ 1596 w 1596"/>
              <a:gd name="T13" fmla="*/ 0 h 1856"/>
              <a:gd name="T14" fmla="*/ 1566 w 1596"/>
              <a:gd name="T15" fmla="*/ 264 h 1856"/>
              <a:gd name="T16" fmla="*/ 1482 w 1596"/>
              <a:gd name="T17" fmla="*/ 542 h 1856"/>
              <a:gd name="T18" fmla="*/ 1332 w 1596"/>
              <a:gd name="T19" fmla="*/ 842 h 1856"/>
              <a:gd name="T20" fmla="*/ 1127 w 1596"/>
              <a:gd name="T21" fmla="*/ 1128 h 1856"/>
              <a:gd name="T22" fmla="*/ 872 w 1596"/>
              <a:gd name="T23" fmla="*/ 1388 h 1856"/>
              <a:gd name="T24" fmla="*/ 585 w 1596"/>
              <a:gd name="T25" fmla="*/ 1604 h 1856"/>
              <a:gd name="T26" fmla="*/ 293 w 1596"/>
              <a:gd name="T27" fmla="*/ 1759 h 1856"/>
              <a:gd name="T28" fmla="*/ 0 w 1596"/>
              <a:gd name="T29" fmla="*/ 1856 h 18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596" h="1856">
                <a:moveTo>
                  <a:pt x="0" y="1856"/>
                </a:moveTo>
                <a:cubicBezTo>
                  <a:pt x="0" y="1856"/>
                  <a:pt x="0" y="1856"/>
                  <a:pt x="0" y="1856"/>
                </a:cubicBezTo>
                <a:cubicBezTo>
                  <a:pt x="193" y="1810"/>
                  <a:pt x="395" y="1723"/>
                  <a:pt x="584" y="1603"/>
                </a:cubicBezTo>
                <a:cubicBezTo>
                  <a:pt x="784" y="1477"/>
                  <a:pt x="971" y="1312"/>
                  <a:pt x="1127" y="1127"/>
                </a:cubicBezTo>
                <a:cubicBezTo>
                  <a:pt x="1278" y="946"/>
                  <a:pt x="1401" y="744"/>
                  <a:pt x="1481" y="541"/>
                </a:cubicBezTo>
                <a:cubicBezTo>
                  <a:pt x="1554" y="358"/>
                  <a:pt x="1593" y="171"/>
                  <a:pt x="1595" y="0"/>
                </a:cubicBezTo>
                <a:cubicBezTo>
                  <a:pt x="1596" y="0"/>
                  <a:pt x="1596" y="0"/>
                  <a:pt x="1596" y="0"/>
                </a:cubicBezTo>
                <a:cubicBezTo>
                  <a:pt x="1595" y="85"/>
                  <a:pt x="1585" y="174"/>
                  <a:pt x="1566" y="264"/>
                </a:cubicBezTo>
                <a:cubicBezTo>
                  <a:pt x="1547" y="355"/>
                  <a:pt x="1519" y="449"/>
                  <a:pt x="1482" y="542"/>
                </a:cubicBezTo>
                <a:cubicBezTo>
                  <a:pt x="1442" y="643"/>
                  <a:pt x="1391" y="744"/>
                  <a:pt x="1332" y="842"/>
                </a:cubicBezTo>
                <a:cubicBezTo>
                  <a:pt x="1272" y="940"/>
                  <a:pt x="1203" y="1037"/>
                  <a:pt x="1127" y="1128"/>
                </a:cubicBezTo>
                <a:cubicBezTo>
                  <a:pt x="1049" y="1221"/>
                  <a:pt x="963" y="1308"/>
                  <a:pt x="872" y="1388"/>
                </a:cubicBezTo>
                <a:cubicBezTo>
                  <a:pt x="781" y="1468"/>
                  <a:pt x="684" y="1541"/>
                  <a:pt x="585" y="1604"/>
                </a:cubicBezTo>
                <a:cubicBezTo>
                  <a:pt x="489" y="1664"/>
                  <a:pt x="391" y="1716"/>
                  <a:pt x="293" y="1759"/>
                </a:cubicBezTo>
                <a:cubicBezTo>
                  <a:pt x="195" y="1801"/>
                  <a:pt x="97" y="1834"/>
                  <a:pt x="0" y="185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39" name="Freeform 67"/>
          <p:cNvSpPr/>
          <p:nvPr/>
        </p:nvSpPr>
        <p:spPr bwMode="auto">
          <a:xfrm>
            <a:off x="4031117" y="1239837"/>
            <a:ext cx="2092325" cy="3741738"/>
          </a:xfrm>
          <a:custGeom>
            <a:avLst/>
            <a:gdLst>
              <a:gd name="T0" fmla="*/ 0 w 814"/>
              <a:gd name="T1" fmla="*/ 1456 h 1456"/>
              <a:gd name="T2" fmla="*/ 0 w 814"/>
              <a:gd name="T3" fmla="*/ 1456 h 1456"/>
              <a:gd name="T4" fmla="*/ 285 w 814"/>
              <a:gd name="T5" fmla="*/ 1228 h 1456"/>
              <a:gd name="T6" fmla="*/ 547 w 814"/>
              <a:gd name="T7" fmla="*/ 881 h 1456"/>
              <a:gd name="T8" fmla="*/ 813 w 814"/>
              <a:gd name="T9" fmla="*/ 0 h 1456"/>
              <a:gd name="T10" fmla="*/ 814 w 814"/>
              <a:gd name="T11" fmla="*/ 0 h 1456"/>
              <a:gd name="T12" fmla="*/ 548 w 814"/>
              <a:gd name="T13" fmla="*/ 881 h 1456"/>
              <a:gd name="T14" fmla="*/ 286 w 814"/>
              <a:gd name="T15" fmla="*/ 1228 h 1456"/>
              <a:gd name="T16" fmla="*/ 0 w 814"/>
              <a:gd name="T17" fmla="*/ 1456 h 1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814" h="1456">
                <a:moveTo>
                  <a:pt x="0" y="1456"/>
                </a:moveTo>
                <a:cubicBezTo>
                  <a:pt x="0" y="1456"/>
                  <a:pt x="0" y="1456"/>
                  <a:pt x="0" y="1456"/>
                </a:cubicBezTo>
                <a:cubicBezTo>
                  <a:pt x="100" y="1396"/>
                  <a:pt x="196" y="1320"/>
                  <a:pt x="285" y="1228"/>
                </a:cubicBezTo>
                <a:cubicBezTo>
                  <a:pt x="384" y="1126"/>
                  <a:pt x="472" y="1009"/>
                  <a:pt x="547" y="881"/>
                </a:cubicBezTo>
                <a:cubicBezTo>
                  <a:pt x="711" y="602"/>
                  <a:pt x="805" y="289"/>
                  <a:pt x="813" y="0"/>
                </a:cubicBezTo>
                <a:cubicBezTo>
                  <a:pt x="814" y="0"/>
                  <a:pt x="814" y="0"/>
                  <a:pt x="814" y="0"/>
                </a:cubicBezTo>
                <a:cubicBezTo>
                  <a:pt x="806" y="290"/>
                  <a:pt x="712" y="602"/>
                  <a:pt x="548" y="881"/>
                </a:cubicBezTo>
                <a:cubicBezTo>
                  <a:pt x="473" y="1010"/>
                  <a:pt x="384" y="1127"/>
                  <a:pt x="286" y="1228"/>
                </a:cubicBezTo>
                <a:cubicBezTo>
                  <a:pt x="196" y="1320"/>
                  <a:pt x="100" y="1397"/>
                  <a:pt x="0" y="145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0" name="Freeform 68"/>
          <p:cNvSpPr/>
          <p:nvPr/>
        </p:nvSpPr>
        <p:spPr bwMode="auto">
          <a:xfrm>
            <a:off x="4662942" y="1239837"/>
            <a:ext cx="1460500" cy="2346325"/>
          </a:xfrm>
          <a:custGeom>
            <a:avLst/>
            <a:gdLst>
              <a:gd name="T0" fmla="*/ 0 w 568"/>
              <a:gd name="T1" fmla="*/ 913 h 913"/>
              <a:gd name="T2" fmla="*/ 0 w 568"/>
              <a:gd name="T3" fmla="*/ 912 h 913"/>
              <a:gd name="T4" fmla="*/ 163 w 568"/>
              <a:gd name="T5" fmla="*/ 823 h 913"/>
              <a:gd name="T6" fmla="*/ 337 w 568"/>
              <a:gd name="T7" fmla="*/ 638 h 913"/>
              <a:gd name="T8" fmla="*/ 567 w 568"/>
              <a:gd name="T9" fmla="*/ 0 h 913"/>
              <a:gd name="T10" fmla="*/ 568 w 568"/>
              <a:gd name="T11" fmla="*/ 0 h 913"/>
              <a:gd name="T12" fmla="*/ 495 w 568"/>
              <a:gd name="T13" fmla="*/ 345 h 913"/>
              <a:gd name="T14" fmla="*/ 338 w 568"/>
              <a:gd name="T15" fmla="*/ 639 h 913"/>
              <a:gd name="T16" fmla="*/ 163 w 568"/>
              <a:gd name="T17" fmla="*/ 824 h 913"/>
              <a:gd name="T18" fmla="*/ 0 w 568"/>
              <a:gd name="T19" fmla="*/ 913 h 9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68" h="913">
                <a:moveTo>
                  <a:pt x="0" y="913"/>
                </a:moveTo>
                <a:cubicBezTo>
                  <a:pt x="0" y="912"/>
                  <a:pt x="0" y="912"/>
                  <a:pt x="0" y="912"/>
                </a:cubicBezTo>
                <a:cubicBezTo>
                  <a:pt x="53" y="895"/>
                  <a:pt x="108" y="866"/>
                  <a:pt x="163" y="823"/>
                </a:cubicBezTo>
                <a:cubicBezTo>
                  <a:pt x="225" y="775"/>
                  <a:pt x="284" y="712"/>
                  <a:pt x="337" y="638"/>
                </a:cubicBezTo>
                <a:cubicBezTo>
                  <a:pt x="473" y="451"/>
                  <a:pt x="557" y="218"/>
                  <a:pt x="567" y="0"/>
                </a:cubicBezTo>
                <a:cubicBezTo>
                  <a:pt x="568" y="0"/>
                  <a:pt x="568" y="0"/>
                  <a:pt x="568" y="0"/>
                </a:cubicBezTo>
                <a:cubicBezTo>
                  <a:pt x="562" y="115"/>
                  <a:pt x="538" y="231"/>
                  <a:pt x="495" y="345"/>
                </a:cubicBezTo>
                <a:cubicBezTo>
                  <a:pt x="456" y="449"/>
                  <a:pt x="402" y="550"/>
                  <a:pt x="338" y="639"/>
                </a:cubicBezTo>
                <a:cubicBezTo>
                  <a:pt x="285" y="713"/>
                  <a:pt x="226" y="775"/>
                  <a:pt x="163" y="824"/>
                </a:cubicBezTo>
                <a:cubicBezTo>
                  <a:pt x="109" y="866"/>
                  <a:pt x="54" y="896"/>
                  <a:pt x="0" y="913"/>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1" name="Freeform 69"/>
          <p:cNvSpPr/>
          <p:nvPr/>
        </p:nvSpPr>
        <p:spPr bwMode="auto">
          <a:xfrm>
            <a:off x="4924879" y="1239837"/>
            <a:ext cx="1198563" cy="2674938"/>
          </a:xfrm>
          <a:custGeom>
            <a:avLst/>
            <a:gdLst>
              <a:gd name="T0" fmla="*/ 1 w 466"/>
              <a:gd name="T1" fmla="*/ 1041 h 1041"/>
              <a:gd name="T2" fmla="*/ 0 w 466"/>
              <a:gd name="T3" fmla="*/ 1041 h 1041"/>
              <a:gd name="T4" fmla="*/ 307 w 466"/>
              <a:gd name="T5" fmla="*/ 613 h 1041"/>
              <a:gd name="T6" fmla="*/ 465 w 466"/>
              <a:gd name="T7" fmla="*/ 0 h 1041"/>
              <a:gd name="T8" fmla="*/ 466 w 466"/>
              <a:gd name="T9" fmla="*/ 0 h 1041"/>
              <a:gd name="T10" fmla="*/ 308 w 466"/>
              <a:gd name="T11" fmla="*/ 613 h 1041"/>
              <a:gd name="T12" fmla="*/ 1 w 466"/>
              <a:gd name="T13" fmla="*/ 1041 h 1041"/>
            </a:gdLst>
            <a:ahLst/>
            <a:cxnLst>
              <a:cxn ang="0">
                <a:pos x="T0" y="T1"/>
              </a:cxn>
              <a:cxn ang="0">
                <a:pos x="T2" y="T3"/>
              </a:cxn>
              <a:cxn ang="0">
                <a:pos x="T4" y="T5"/>
              </a:cxn>
              <a:cxn ang="0">
                <a:pos x="T6" y="T7"/>
              </a:cxn>
              <a:cxn ang="0">
                <a:pos x="T8" y="T9"/>
              </a:cxn>
              <a:cxn ang="0">
                <a:pos x="T10" y="T11"/>
              </a:cxn>
              <a:cxn ang="0">
                <a:pos x="T12" y="T13"/>
              </a:cxn>
            </a:cxnLst>
            <a:rect l="0" t="0" r="r" b="b"/>
            <a:pathLst>
              <a:path w="466" h="1041">
                <a:moveTo>
                  <a:pt x="1" y="1041"/>
                </a:moveTo>
                <a:cubicBezTo>
                  <a:pt x="0" y="1041"/>
                  <a:pt x="0" y="1041"/>
                  <a:pt x="0" y="1041"/>
                </a:cubicBezTo>
                <a:cubicBezTo>
                  <a:pt x="120" y="932"/>
                  <a:pt x="226" y="784"/>
                  <a:pt x="307" y="613"/>
                </a:cubicBezTo>
                <a:cubicBezTo>
                  <a:pt x="403" y="412"/>
                  <a:pt x="458" y="200"/>
                  <a:pt x="465" y="0"/>
                </a:cubicBezTo>
                <a:cubicBezTo>
                  <a:pt x="466" y="0"/>
                  <a:pt x="466" y="0"/>
                  <a:pt x="466" y="0"/>
                </a:cubicBezTo>
                <a:cubicBezTo>
                  <a:pt x="458" y="200"/>
                  <a:pt x="404" y="412"/>
                  <a:pt x="308" y="613"/>
                </a:cubicBezTo>
                <a:cubicBezTo>
                  <a:pt x="226" y="784"/>
                  <a:pt x="120" y="932"/>
                  <a:pt x="1" y="1041"/>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2" name="Freeform 70"/>
          <p:cNvSpPr/>
          <p:nvPr/>
        </p:nvSpPr>
        <p:spPr bwMode="auto">
          <a:xfrm>
            <a:off x="4637542" y="265112"/>
            <a:ext cx="1485900" cy="974725"/>
          </a:xfrm>
          <a:custGeom>
            <a:avLst/>
            <a:gdLst>
              <a:gd name="T0" fmla="*/ 577 w 578"/>
              <a:gd name="T1" fmla="*/ 379 h 379"/>
              <a:gd name="T2" fmla="*/ 359 w 578"/>
              <a:gd name="T3" fmla="*/ 108 h 379"/>
              <a:gd name="T4" fmla="*/ 0 w 578"/>
              <a:gd name="T5" fmla="*/ 0 h 379"/>
              <a:gd name="T6" fmla="*/ 1 w 578"/>
              <a:gd name="T7" fmla="*/ 0 h 379"/>
              <a:gd name="T8" fmla="*/ 360 w 578"/>
              <a:gd name="T9" fmla="*/ 107 h 379"/>
              <a:gd name="T10" fmla="*/ 508 w 578"/>
              <a:gd name="T11" fmla="*/ 219 h 379"/>
              <a:gd name="T12" fmla="*/ 578 w 578"/>
              <a:gd name="T13" fmla="*/ 379 h 379"/>
              <a:gd name="T14" fmla="*/ 577 w 578"/>
              <a:gd name="T15" fmla="*/ 379 h 37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78" h="379">
                <a:moveTo>
                  <a:pt x="577" y="379"/>
                </a:moveTo>
                <a:cubicBezTo>
                  <a:pt x="570" y="231"/>
                  <a:pt x="422" y="140"/>
                  <a:pt x="359" y="108"/>
                </a:cubicBezTo>
                <a:cubicBezTo>
                  <a:pt x="262" y="58"/>
                  <a:pt x="148" y="24"/>
                  <a:pt x="0" y="0"/>
                </a:cubicBezTo>
                <a:cubicBezTo>
                  <a:pt x="1" y="0"/>
                  <a:pt x="1" y="0"/>
                  <a:pt x="1" y="0"/>
                </a:cubicBezTo>
                <a:cubicBezTo>
                  <a:pt x="148" y="23"/>
                  <a:pt x="262" y="57"/>
                  <a:pt x="360" y="107"/>
                </a:cubicBezTo>
                <a:cubicBezTo>
                  <a:pt x="419" y="138"/>
                  <a:pt x="470" y="176"/>
                  <a:pt x="508" y="219"/>
                </a:cubicBezTo>
                <a:cubicBezTo>
                  <a:pt x="551" y="269"/>
                  <a:pt x="575" y="323"/>
                  <a:pt x="578" y="379"/>
                </a:cubicBezTo>
                <a:lnTo>
                  <a:pt x="577" y="379"/>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3" name="Freeform 71"/>
          <p:cNvSpPr/>
          <p:nvPr/>
        </p:nvSpPr>
        <p:spPr bwMode="auto">
          <a:xfrm>
            <a:off x="2600779" y="1239837"/>
            <a:ext cx="3522663" cy="1325563"/>
          </a:xfrm>
          <a:custGeom>
            <a:avLst/>
            <a:gdLst>
              <a:gd name="T0" fmla="*/ 0 w 1370"/>
              <a:gd name="T1" fmla="*/ 516 h 516"/>
              <a:gd name="T2" fmla="*/ 0 w 1370"/>
              <a:gd name="T3" fmla="*/ 515 h 516"/>
              <a:gd name="T4" fmla="*/ 529 w 1370"/>
              <a:gd name="T5" fmla="*/ 319 h 516"/>
              <a:gd name="T6" fmla="*/ 860 w 1370"/>
              <a:gd name="T7" fmla="*/ 204 h 516"/>
              <a:gd name="T8" fmla="*/ 1008 w 1370"/>
              <a:gd name="T9" fmla="*/ 153 h 516"/>
              <a:gd name="T10" fmla="*/ 1034 w 1370"/>
              <a:gd name="T11" fmla="*/ 144 h 516"/>
              <a:gd name="T12" fmla="*/ 1180 w 1370"/>
              <a:gd name="T13" fmla="*/ 92 h 516"/>
              <a:gd name="T14" fmla="*/ 1296 w 1370"/>
              <a:gd name="T15" fmla="*/ 48 h 516"/>
              <a:gd name="T16" fmla="*/ 1369 w 1370"/>
              <a:gd name="T17" fmla="*/ 5 h 516"/>
              <a:gd name="T18" fmla="*/ 1369 w 1370"/>
              <a:gd name="T19" fmla="*/ 1 h 516"/>
              <a:gd name="T20" fmla="*/ 1370 w 1370"/>
              <a:gd name="T21" fmla="*/ 0 h 516"/>
              <a:gd name="T22" fmla="*/ 1370 w 1370"/>
              <a:gd name="T23" fmla="*/ 5 h 516"/>
              <a:gd name="T24" fmla="*/ 1296 w 1370"/>
              <a:gd name="T25" fmla="*/ 48 h 516"/>
              <a:gd name="T26" fmla="*/ 1180 w 1370"/>
              <a:gd name="T27" fmla="*/ 93 h 516"/>
              <a:gd name="T28" fmla="*/ 1035 w 1370"/>
              <a:gd name="T29" fmla="*/ 144 h 516"/>
              <a:gd name="T30" fmla="*/ 1008 w 1370"/>
              <a:gd name="T31" fmla="*/ 154 h 516"/>
              <a:gd name="T32" fmla="*/ 860 w 1370"/>
              <a:gd name="T33" fmla="*/ 205 h 516"/>
              <a:gd name="T34" fmla="*/ 530 w 1370"/>
              <a:gd name="T35" fmla="*/ 320 h 516"/>
              <a:gd name="T36" fmla="*/ 0 w 1370"/>
              <a:gd name="T37" fmla="*/ 516 h 5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370" h="516">
                <a:moveTo>
                  <a:pt x="0" y="516"/>
                </a:moveTo>
                <a:cubicBezTo>
                  <a:pt x="0" y="515"/>
                  <a:pt x="0" y="515"/>
                  <a:pt x="0" y="515"/>
                </a:cubicBezTo>
                <a:cubicBezTo>
                  <a:pt x="161" y="452"/>
                  <a:pt x="334" y="388"/>
                  <a:pt x="529" y="319"/>
                </a:cubicBezTo>
                <a:cubicBezTo>
                  <a:pt x="645" y="278"/>
                  <a:pt x="754" y="240"/>
                  <a:pt x="860" y="204"/>
                </a:cubicBezTo>
                <a:cubicBezTo>
                  <a:pt x="912" y="186"/>
                  <a:pt x="960" y="169"/>
                  <a:pt x="1008" y="153"/>
                </a:cubicBezTo>
                <a:cubicBezTo>
                  <a:pt x="1017" y="150"/>
                  <a:pt x="1026" y="147"/>
                  <a:pt x="1034" y="144"/>
                </a:cubicBezTo>
                <a:cubicBezTo>
                  <a:pt x="1087" y="125"/>
                  <a:pt x="1136" y="108"/>
                  <a:pt x="1180" y="92"/>
                </a:cubicBezTo>
                <a:cubicBezTo>
                  <a:pt x="1230" y="74"/>
                  <a:pt x="1267" y="60"/>
                  <a:pt x="1296" y="48"/>
                </a:cubicBezTo>
                <a:cubicBezTo>
                  <a:pt x="1341" y="29"/>
                  <a:pt x="1366" y="14"/>
                  <a:pt x="1369" y="5"/>
                </a:cubicBezTo>
                <a:cubicBezTo>
                  <a:pt x="1370" y="3"/>
                  <a:pt x="1370" y="2"/>
                  <a:pt x="1369" y="1"/>
                </a:cubicBezTo>
                <a:cubicBezTo>
                  <a:pt x="1370" y="0"/>
                  <a:pt x="1370" y="0"/>
                  <a:pt x="1370" y="0"/>
                </a:cubicBezTo>
                <a:cubicBezTo>
                  <a:pt x="1370" y="2"/>
                  <a:pt x="1370" y="3"/>
                  <a:pt x="1370" y="5"/>
                </a:cubicBezTo>
                <a:cubicBezTo>
                  <a:pt x="1366" y="15"/>
                  <a:pt x="1342" y="29"/>
                  <a:pt x="1296" y="48"/>
                </a:cubicBezTo>
                <a:cubicBezTo>
                  <a:pt x="1267" y="60"/>
                  <a:pt x="1230" y="74"/>
                  <a:pt x="1180" y="93"/>
                </a:cubicBezTo>
                <a:cubicBezTo>
                  <a:pt x="1137" y="109"/>
                  <a:pt x="1087" y="126"/>
                  <a:pt x="1035" y="144"/>
                </a:cubicBezTo>
                <a:cubicBezTo>
                  <a:pt x="1026" y="147"/>
                  <a:pt x="1017" y="150"/>
                  <a:pt x="1008" y="154"/>
                </a:cubicBezTo>
                <a:cubicBezTo>
                  <a:pt x="961" y="170"/>
                  <a:pt x="912" y="187"/>
                  <a:pt x="860" y="205"/>
                </a:cubicBezTo>
                <a:cubicBezTo>
                  <a:pt x="755" y="241"/>
                  <a:pt x="646" y="279"/>
                  <a:pt x="530" y="320"/>
                </a:cubicBezTo>
                <a:cubicBezTo>
                  <a:pt x="335" y="389"/>
                  <a:pt x="161" y="453"/>
                  <a:pt x="0" y="51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4" name="Freeform 72"/>
          <p:cNvSpPr/>
          <p:nvPr/>
        </p:nvSpPr>
        <p:spPr bwMode="auto">
          <a:xfrm>
            <a:off x="3899354" y="1016000"/>
            <a:ext cx="2233613" cy="735013"/>
          </a:xfrm>
          <a:custGeom>
            <a:avLst/>
            <a:gdLst>
              <a:gd name="T0" fmla="*/ 0 w 869"/>
              <a:gd name="T1" fmla="*/ 286 h 286"/>
              <a:gd name="T2" fmla="*/ 0 w 869"/>
              <a:gd name="T3" fmla="*/ 285 h 286"/>
              <a:gd name="T4" fmla="*/ 332 w 869"/>
              <a:gd name="T5" fmla="*/ 106 h 286"/>
              <a:gd name="T6" fmla="*/ 631 w 869"/>
              <a:gd name="T7" fmla="*/ 14 h 286"/>
              <a:gd name="T8" fmla="*/ 817 w 869"/>
              <a:gd name="T9" fmla="*/ 18 h 286"/>
              <a:gd name="T10" fmla="*/ 865 w 869"/>
              <a:gd name="T11" fmla="*/ 88 h 286"/>
              <a:gd name="T12" fmla="*/ 864 w 869"/>
              <a:gd name="T13" fmla="*/ 87 h 286"/>
              <a:gd name="T14" fmla="*/ 817 w 869"/>
              <a:gd name="T15" fmla="*/ 19 h 286"/>
              <a:gd name="T16" fmla="*/ 631 w 869"/>
              <a:gd name="T17" fmla="*/ 14 h 286"/>
              <a:gd name="T18" fmla="*/ 332 w 869"/>
              <a:gd name="T19" fmla="*/ 107 h 286"/>
              <a:gd name="T20" fmla="*/ 0 w 869"/>
              <a:gd name="T21" fmla="*/ 286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869" h="286">
                <a:moveTo>
                  <a:pt x="0" y="286"/>
                </a:moveTo>
                <a:cubicBezTo>
                  <a:pt x="0" y="285"/>
                  <a:pt x="0" y="285"/>
                  <a:pt x="0" y="285"/>
                </a:cubicBezTo>
                <a:cubicBezTo>
                  <a:pt x="110" y="213"/>
                  <a:pt x="221" y="153"/>
                  <a:pt x="332" y="106"/>
                </a:cubicBezTo>
                <a:cubicBezTo>
                  <a:pt x="441" y="59"/>
                  <a:pt x="542" y="28"/>
                  <a:pt x="631" y="14"/>
                </a:cubicBezTo>
                <a:cubicBezTo>
                  <a:pt x="712" y="0"/>
                  <a:pt x="775" y="2"/>
                  <a:pt x="817" y="18"/>
                </a:cubicBezTo>
                <a:cubicBezTo>
                  <a:pt x="850" y="31"/>
                  <a:pt x="869" y="60"/>
                  <a:pt x="865" y="88"/>
                </a:cubicBezTo>
                <a:cubicBezTo>
                  <a:pt x="864" y="87"/>
                  <a:pt x="864" y="87"/>
                  <a:pt x="864" y="87"/>
                </a:cubicBezTo>
                <a:cubicBezTo>
                  <a:pt x="869" y="60"/>
                  <a:pt x="849" y="31"/>
                  <a:pt x="817" y="19"/>
                </a:cubicBezTo>
                <a:cubicBezTo>
                  <a:pt x="775" y="3"/>
                  <a:pt x="712" y="1"/>
                  <a:pt x="631" y="14"/>
                </a:cubicBezTo>
                <a:cubicBezTo>
                  <a:pt x="542" y="29"/>
                  <a:pt x="441" y="60"/>
                  <a:pt x="332" y="107"/>
                </a:cubicBezTo>
                <a:cubicBezTo>
                  <a:pt x="222" y="154"/>
                  <a:pt x="110" y="214"/>
                  <a:pt x="0" y="286"/>
                </a:cubicBez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5" name="Freeform 73"/>
          <p:cNvSpPr/>
          <p:nvPr/>
        </p:nvSpPr>
        <p:spPr bwMode="auto">
          <a:xfrm>
            <a:off x="4753429" y="147637"/>
            <a:ext cx="1379538" cy="1092200"/>
          </a:xfrm>
          <a:custGeom>
            <a:avLst/>
            <a:gdLst>
              <a:gd name="T0" fmla="*/ 532 w 537"/>
              <a:gd name="T1" fmla="*/ 425 h 425"/>
              <a:gd name="T2" fmla="*/ 494 w 537"/>
              <a:gd name="T3" fmla="*/ 175 h 425"/>
              <a:gd name="T4" fmla="*/ 363 w 537"/>
              <a:gd name="T5" fmla="*/ 23 h 425"/>
              <a:gd name="T6" fmla="*/ 180 w 537"/>
              <a:gd name="T7" fmla="*/ 28 h 425"/>
              <a:gd name="T8" fmla="*/ 1 w 537"/>
              <a:gd name="T9" fmla="*/ 144 h 425"/>
              <a:gd name="T10" fmla="*/ 0 w 537"/>
              <a:gd name="T11" fmla="*/ 144 h 425"/>
              <a:gd name="T12" fmla="*/ 179 w 537"/>
              <a:gd name="T13" fmla="*/ 27 h 425"/>
              <a:gd name="T14" fmla="*/ 363 w 537"/>
              <a:gd name="T15" fmla="*/ 23 h 425"/>
              <a:gd name="T16" fmla="*/ 495 w 537"/>
              <a:gd name="T17" fmla="*/ 175 h 425"/>
              <a:gd name="T18" fmla="*/ 533 w 537"/>
              <a:gd name="T19" fmla="*/ 425 h 425"/>
              <a:gd name="T20" fmla="*/ 532 w 537"/>
              <a:gd name="T21" fmla="*/ 425 h 4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37" h="425">
                <a:moveTo>
                  <a:pt x="532" y="425"/>
                </a:moveTo>
                <a:cubicBezTo>
                  <a:pt x="536" y="335"/>
                  <a:pt x="523" y="246"/>
                  <a:pt x="494" y="175"/>
                </a:cubicBezTo>
                <a:cubicBezTo>
                  <a:pt x="464" y="99"/>
                  <a:pt x="418" y="47"/>
                  <a:pt x="363" y="23"/>
                </a:cubicBezTo>
                <a:cubicBezTo>
                  <a:pt x="311" y="1"/>
                  <a:pt x="247" y="3"/>
                  <a:pt x="180" y="28"/>
                </a:cubicBezTo>
                <a:cubicBezTo>
                  <a:pt x="119" y="50"/>
                  <a:pt x="55" y="91"/>
                  <a:pt x="1" y="144"/>
                </a:cubicBezTo>
                <a:cubicBezTo>
                  <a:pt x="0" y="144"/>
                  <a:pt x="0" y="144"/>
                  <a:pt x="0" y="144"/>
                </a:cubicBezTo>
                <a:cubicBezTo>
                  <a:pt x="55" y="91"/>
                  <a:pt x="118" y="49"/>
                  <a:pt x="179" y="27"/>
                </a:cubicBezTo>
                <a:cubicBezTo>
                  <a:pt x="247" y="2"/>
                  <a:pt x="311" y="0"/>
                  <a:pt x="363" y="23"/>
                </a:cubicBezTo>
                <a:cubicBezTo>
                  <a:pt x="419" y="46"/>
                  <a:pt x="464" y="99"/>
                  <a:pt x="495" y="175"/>
                </a:cubicBezTo>
                <a:cubicBezTo>
                  <a:pt x="524" y="246"/>
                  <a:pt x="537" y="335"/>
                  <a:pt x="533" y="425"/>
                </a:cubicBezTo>
                <a:lnTo>
                  <a:pt x="532" y="425"/>
                </a:lnTo>
                <a:close/>
              </a:path>
            </a:pathLst>
          </a:custGeom>
          <a:solidFill>
            <a:schemeClr val="bg1">
              <a:lumMod val="95000"/>
            </a:schemeClr>
          </a:solidFill>
          <a:ln w="3175">
            <a:solidFill>
              <a:schemeClr val="bg1">
                <a:lumMod val="85000"/>
              </a:schemeClr>
            </a:solidFill>
            <a:round/>
          </a:ln>
        </p:spPr>
        <p:txBody>
          <a:bodyPr vert="horz" wrap="square" lIns="91440" tIns="45720" rIns="91440" bIns="45720" numCol="1" anchor="t" anchorCtr="0" compatLnSpc="1"/>
          <a:lstStyle/>
          <a:p>
            <a:endParaRPr lang="zh-CN" altLang="en-US"/>
          </a:p>
        </p:txBody>
      </p:sp>
      <p:sp>
        <p:nvSpPr>
          <p:cNvPr id="48" name="椭圆 47"/>
          <p:cNvSpPr/>
          <p:nvPr/>
        </p:nvSpPr>
        <p:spPr>
          <a:xfrm>
            <a:off x="1398510" y="1393778"/>
            <a:ext cx="2204282" cy="2204282"/>
          </a:xfrm>
          <a:prstGeom prst="ellipse">
            <a:avLst/>
          </a:prstGeom>
          <a:gradFill flip="none" rotWithShape="1">
            <a:gsLst>
              <a:gs pos="0">
                <a:schemeClr val="bg1"/>
              </a:gs>
              <a:gs pos="36000">
                <a:schemeClr val="bg1"/>
              </a:gs>
              <a:gs pos="100000">
                <a:srgbClr val="C7C7C7"/>
              </a:gs>
            </a:gsLst>
            <a:lin ang="13500000" scaled="1"/>
            <a:tileRect/>
          </a:gradFill>
          <a:ln w="25400">
            <a:solidFill>
              <a:schemeClr val="bg1"/>
            </a:solidFill>
          </a:ln>
          <a:effectLst>
            <a:outerShdw blurRad="558800" dist="7112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52" name="椭圆 51"/>
          <p:cNvSpPr/>
          <p:nvPr/>
        </p:nvSpPr>
        <p:spPr>
          <a:xfrm>
            <a:off x="4410300" y="3319478"/>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53" name="同心圆 52"/>
          <p:cNvSpPr/>
          <p:nvPr/>
        </p:nvSpPr>
        <p:spPr>
          <a:xfrm>
            <a:off x="4143690" y="1886068"/>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4" name="同心圆 53"/>
          <p:cNvSpPr/>
          <p:nvPr/>
        </p:nvSpPr>
        <p:spPr>
          <a:xfrm>
            <a:off x="5023291" y="1581933"/>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anose="020B0503020204020204" pitchFamily="34" charset="-122"/>
              <a:ea typeface="微软雅黑" panose="020B0503020204020204" pitchFamily="34" charset="-122"/>
            </a:endParaRPr>
          </a:p>
        </p:txBody>
      </p:sp>
      <p:sp>
        <p:nvSpPr>
          <p:cNvPr id="55" name="同心圆 54"/>
          <p:cNvSpPr/>
          <p:nvPr/>
        </p:nvSpPr>
        <p:spPr>
          <a:xfrm>
            <a:off x="4576569" y="200025"/>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6" name="同心圆 55"/>
          <p:cNvSpPr/>
          <p:nvPr/>
        </p:nvSpPr>
        <p:spPr>
          <a:xfrm>
            <a:off x="5491140" y="485774"/>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57" name="同心圆 56"/>
          <p:cNvSpPr/>
          <p:nvPr/>
        </p:nvSpPr>
        <p:spPr>
          <a:xfrm>
            <a:off x="4858496" y="3821403"/>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lIns="0" rIns="0" rtlCol="0" anchor="ctr"/>
          <a:lstStyle/>
          <a:p>
            <a:pPr algn="ctr"/>
            <a:endParaRPr lang="zh-CN" altLang="en-US" sz="3600">
              <a:solidFill>
                <a:schemeClr val="bg1"/>
              </a:solidFill>
              <a:latin typeface="微软雅黑" panose="020B0503020204020204" pitchFamily="34" charset="-122"/>
              <a:ea typeface="微软雅黑" panose="020B0503020204020204" pitchFamily="34" charset="-122"/>
            </a:endParaRPr>
          </a:p>
        </p:txBody>
      </p:sp>
      <p:sp>
        <p:nvSpPr>
          <p:cNvPr id="59" name="同心圆 58"/>
          <p:cNvSpPr/>
          <p:nvPr/>
        </p:nvSpPr>
        <p:spPr>
          <a:xfrm>
            <a:off x="152207" y="5943892"/>
            <a:ext cx="179096" cy="179096"/>
          </a:xfrm>
          <a:prstGeom prst="donu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1"/>
              </a:solidFill>
            </a:endParaRPr>
          </a:p>
        </p:txBody>
      </p:sp>
      <p:sp>
        <p:nvSpPr>
          <p:cNvPr id="62" name="椭圆 61"/>
          <p:cNvSpPr/>
          <p:nvPr/>
        </p:nvSpPr>
        <p:spPr>
          <a:xfrm>
            <a:off x="5879147" y="945921"/>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5" name="椭圆 64"/>
          <p:cNvSpPr/>
          <p:nvPr/>
        </p:nvSpPr>
        <p:spPr>
          <a:xfrm>
            <a:off x="5250020" y="2669946"/>
            <a:ext cx="482240" cy="482240"/>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190500" dist="2032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68" name="椭圆 67"/>
          <p:cNvSpPr/>
          <p:nvPr/>
        </p:nvSpPr>
        <p:spPr>
          <a:xfrm>
            <a:off x="4232049" y="4297951"/>
            <a:ext cx="482240" cy="482240"/>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190500" dist="2032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1" name="椭圆 70"/>
          <p:cNvSpPr/>
          <p:nvPr/>
        </p:nvSpPr>
        <p:spPr>
          <a:xfrm>
            <a:off x="3592849" y="754924"/>
            <a:ext cx="713791" cy="713791"/>
          </a:xfrm>
          <a:prstGeom prst="ellipse">
            <a:avLst/>
          </a:prstGeom>
          <a:gradFill flip="none" rotWithShape="1">
            <a:gsLst>
              <a:gs pos="0">
                <a:schemeClr val="bg1"/>
              </a:gs>
              <a:gs pos="36000">
                <a:schemeClr val="bg1"/>
              </a:gs>
              <a:gs pos="100000">
                <a:srgbClr val="C7C7C7"/>
              </a:gs>
            </a:gsLst>
            <a:lin ang="13500000" scaled="1"/>
            <a:tileRect/>
          </a:gradFill>
          <a:ln w="12700">
            <a:solidFill>
              <a:schemeClr val="bg1"/>
            </a:solidFill>
          </a:ln>
          <a:effectLst>
            <a:outerShdw blurRad="342900" dist="368300" dir="2700000" sx="90000" sy="90000" algn="tl" rotWithShape="0">
              <a:schemeClr val="tx1">
                <a:lumMod val="95000"/>
                <a:lumOff val="5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6" name="椭圆 95"/>
          <p:cNvSpPr/>
          <p:nvPr/>
        </p:nvSpPr>
        <p:spPr>
          <a:xfrm>
            <a:off x="1916157" y="5692861"/>
            <a:ext cx="482240" cy="482240"/>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97" name="同心圆 96"/>
          <p:cNvSpPr/>
          <p:nvPr/>
        </p:nvSpPr>
        <p:spPr>
          <a:xfrm>
            <a:off x="3803054" y="1659085"/>
            <a:ext cx="179096" cy="179096"/>
          </a:xfrm>
          <a:prstGeom prst="donut">
            <a:avLst/>
          </a:prstGeom>
          <a:solidFill>
            <a:srgbClr val="2F416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99" name="文本框 98"/>
          <p:cNvSpPr txBox="1"/>
          <p:nvPr/>
        </p:nvSpPr>
        <p:spPr>
          <a:xfrm>
            <a:off x="5850954" y="2620720"/>
            <a:ext cx="6068695" cy="1137285"/>
          </a:xfrm>
          <a:prstGeom prst="rect">
            <a:avLst/>
          </a:prstGeom>
          <a:noFill/>
        </p:spPr>
        <p:txBody>
          <a:bodyPr wrap="none" rtlCol="0" anchor="ctr">
            <a:spAutoFit/>
          </a:bodyPr>
          <a:lstStyle/>
          <a:p>
            <a:pPr algn="ctr"/>
            <a:r>
              <a:rPr lang="zh-CN" altLang="en-US" sz="3400" b="1">
                <a:solidFill>
                  <a:srgbClr val="000B3F"/>
                </a:solidFill>
              </a:rPr>
              <a:t>Software Systems as Cities: </a:t>
            </a:r>
            <a:endParaRPr lang="zh-CN" altLang="en-US" sz="3400" b="1">
              <a:solidFill>
                <a:srgbClr val="000B3F"/>
              </a:solidFill>
            </a:endParaRPr>
          </a:p>
          <a:p>
            <a:pPr algn="ctr"/>
            <a:r>
              <a:rPr lang="zh-CN" altLang="en-US" sz="3400" b="1">
                <a:solidFill>
                  <a:srgbClr val="000B3F"/>
                </a:solidFill>
              </a:rPr>
              <a:t>A Controlled Experiment</a:t>
            </a:r>
            <a:endParaRPr lang="zh-CN" altLang="en-US" sz="3400" b="1">
              <a:solidFill>
                <a:srgbClr val="000B3F"/>
              </a:solidFill>
            </a:endParaRPr>
          </a:p>
        </p:txBody>
      </p:sp>
      <p:sp>
        <p:nvSpPr>
          <p:cNvPr id="100" name="圆角矩形 99"/>
          <p:cNvSpPr/>
          <p:nvPr/>
        </p:nvSpPr>
        <p:spPr>
          <a:xfrm>
            <a:off x="7407275" y="4471035"/>
            <a:ext cx="2955925" cy="419735"/>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1600" dirty="0"/>
              <a:t>speaker:YingJian  Xiao</a:t>
            </a:r>
            <a:endParaRPr lang="en-US" sz="1600" dirty="0"/>
          </a:p>
        </p:txBody>
      </p:sp>
      <p:pic>
        <p:nvPicPr>
          <p:cNvPr id="2" name="bgm">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2306300" y="-73025"/>
            <a:ext cx="609600" cy="609600"/>
          </a:xfrm>
          <a:prstGeom prst="rect">
            <a:avLst/>
          </a:prstGeom>
        </p:spPr>
      </p:pic>
      <p:pic>
        <p:nvPicPr>
          <p:cNvPr id="3" name="图片 2" descr="logo"/>
          <p:cNvPicPr>
            <a:picLocks noChangeAspect="1"/>
          </p:cNvPicPr>
          <p:nvPr/>
        </p:nvPicPr>
        <p:blipFill>
          <a:blip r:embed="rId4"/>
          <a:stretch>
            <a:fillRect/>
          </a:stretch>
        </p:blipFill>
        <p:spPr>
          <a:xfrm>
            <a:off x="1800860" y="1805940"/>
            <a:ext cx="1529080" cy="14478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bldLst>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P spid="32" grpId="0" animBg="1"/>
      <p:bldP spid="33" grpId="0" animBg="1"/>
      <p:bldP spid="34" grpId="0" animBg="1"/>
      <p:bldP spid="35" grpId="0" animBg="1"/>
      <p:bldP spid="36" grpId="0" animBg="1"/>
      <p:bldP spid="37" grpId="0" animBg="1"/>
      <p:bldP spid="38" grpId="0" animBg="1"/>
      <p:bldP spid="39" grpId="0" animBg="1"/>
      <p:bldP spid="40" grpId="0" animBg="1"/>
      <p:bldP spid="41" grpId="0" animBg="1"/>
      <p:bldP spid="42" grpId="0" animBg="1"/>
      <p:bldP spid="43" grpId="0" animBg="1"/>
      <p:bldP spid="44" grpId="0" animBg="1"/>
      <p:bldP spid="45" grpId="0" animBg="1"/>
      <p:bldP spid="48" grpId="0" animBg="1"/>
      <p:bldP spid="52" grpId="0" animBg="1"/>
      <p:bldP spid="53" grpId="0" animBg="1"/>
      <p:bldP spid="54" grpId="0" animBg="1"/>
      <p:bldP spid="55" grpId="0" animBg="1"/>
      <p:bldP spid="56" grpId="0" animBg="1"/>
      <p:bldP spid="57" grpId="0" animBg="1"/>
      <p:bldP spid="59" grpId="0" animBg="1"/>
      <p:bldP spid="62" grpId="0" animBg="1"/>
      <p:bldP spid="65" grpId="0" animBg="1"/>
      <p:bldP spid="68" grpId="0" animBg="1"/>
      <p:bldP spid="71" grpId="0" animBg="1"/>
      <p:bldP spid="96" grpId="0" animBg="1"/>
      <p:bldP spid="97" grpId="0" animBg="1"/>
      <p:bldP spid="99" grpId="0"/>
      <p:bldP spid="100"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4371975" cy="368300"/>
          </a:xfrm>
          <a:prstGeom prst="rect">
            <a:avLst/>
          </a:prstGeom>
          <a:noFill/>
        </p:spPr>
        <p:txBody>
          <a:bodyPr wrap="none" rtlCol="0">
            <a:spAutoFit/>
          </a:bodyPr>
          <a:lstStyle/>
          <a:p>
            <a:pPr algn="l"/>
            <a:r>
              <a:rPr lang="en-US" altLang="zh-CN">
                <a:sym typeface="+mn-ea"/>
              </a:rPr>
              <a:t> 4.  EXPERIMENTAL DESIGN WISH LIST</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1311910" y="1302385"/>
            <a:ext cx="5447030" cy="368300"/>
          </a:xfrm>
          <a:prstGeom prst="rect">
            <a:avLst/>
          </a:prstGeom>
          <a:noFill/>
        </p:spPr>
        <p:txBody>
          <a:bodyPr wrap="square" rtlCol="0">
            <a:spAutoFit/>
          </a:bodyPr>
          <a:p>
            <a:r>
              <a:rPr lang="en-US" altLang="zh-CN"/>
              <a:t>7. Limit the time allowed for solving each task.</a:t>
            </a:r>
            <a:endParaRPr lang="en-US" altLang="zh-CN"/>
          </a:p>
        </p:txBody>
      </p:sp>
      <p:sp>
        <p:nvSpPr>
          <p:cNvPr id="7" name="文本框 6"/>
          <p:cNvSpPr txBox="1"/>
          <p:nvPr/>
        </p:nvSpPr>
        <p:spPr>
          <a:xfrm>
            <a:off x="1311910" y="2170430"/>
            <a:ext cx="6718935" cy="368300"/>
          </a:xfrm>
          <a:prstGeom prst="rect">
            <a:avLst/>
          </a:prstGeom>
          <a:noFill/>
        </p:spPr>
        <p:txBody>
          <a:bodyPr wrap="square" rtlCol="0" anchor="t">
            <a:spAutoFit/>
          </a:bodyPr>
          <a:p>
            <a:r>
              <a:t>8. Choose real-world systems.</a:t>
            </a:r>
          </a:p>
        </p:txBody>
      </p:sp>
      <p:sp>
        <p:nvSpPr>
          <p:cNvPr id="8" name="文本框 7"/>
          <p:cNvSpPr txBox="1"/>
          <p:nvPr/>
        </p:nvSpPr>
        <p:spPr>
          <a:xfrm>
            <a:off x="1311910" y="3058795"/>
            <a:ext cx="7668260" cy="368300"/>
          </a:xfrm>
          <a:prstGeom prst="rect">
            <a:avLst/>
          </a:prstGeom>
          <a:noFill/>
        </p:spPr>
        <p:txBody>
          <a:bodyPr wrap="square" rtlCol="0" anchor="t">
            <a:spAutoFit/>
          </a:bodyPr>
          <a:p>
            <a:r>
              <a:t>9. Include more than one subject system in the experimental  design.</a:t>
            </a:r>
          </a:p>
        </p:txBody>
      </p:sp>
      <p:sp>
        <p:nvSpPr>
          <p:cNvPr id="9" name="文本框 8"/>
          <p:cNvSpPr txBox="1"/>
          <p:nvPr/>
        </p:nvSpPr>
        <p:spPr>
          <a:xfrm>
            <a:off x="1311910" y="3918585"/>
            <a:ext cx="8832215" cy="368300"/>
          </a:xfrm>
          <a:prstGeom prst="rect">
            <a:avLst/>
          </a:prstGeom>
          <a:noFill/>
        </p:spPr>
        <p:txBody>
          <a:bodyPr wrap="square" rtlCol="0" anchor="t">
            <a:spAutoFit/>
          </a:bodyPr>
          <a:p>
            <a:r>
              <a:t>10. Provide the same data to all participants.</a:t>
            </a:r>
          </a:p>
        </p:txBody>
      </p:sp>
      <p:sp>
        <p:nvSpPr>
          <p:cNvPr id="10" name="文本框 9"/>
          <p:cNvSpPr txBox="1"/>
          <p:nvPr/>
        </p:nvSpPr>
        <p:spPr>
          <a:xfrm>
            <a:off x="1311910" y="4799330"/>
            <a:ext cx="6598920" cy="368300"/>
          </a:xfrm>
          <a:prstGeom prst="rect">
            <a:avLst/>
          </a:prstGeom>
          <a:noFill/>
        </p:spPr>
        <p:txBody>
          <a:bodyPr wrap="square" rtlCol="0" anchor="t">
            <a:spAutoFit/>
          </a:bodyPr>
          <a:p>
            <a:r>
              <a:t>11. Report results on individual tasks</a:t>
            </a:r>
          </a:p>
        </p:txBody>
      </p:sp>
      <p:sp>
        <p:nvSpPr>
          <p:cNvPr id="11" name="文本框 10"/>
          <p:cNvSpPr txBox="1"/>
          <p:nvPr/>
        </p:nvSpPr>
        <p:spPr>
          <a:xfrm>
            <a:off x="1311910" y="5680710"/>
            <a:ext cx="7983220" cy="368300"/>
          </a:xfrm>
          <a:prstGeom prst="rect">
            <a:avLst/>
          </a:prstGeom>
          <a:noFill/>
        </p:spPr>
        <p:txBody>
          <a:bodyPr wrap="square" rtlCol="0" anchor="t">
            <a:spAutoFit/>
          </a:bodyPr>
          <a:p>
            <a:r>
              <a:t>12. Provide all the details needed to make the experiment  replicable.</a:t>
            </a: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5030470" cy="398780"/>
          </a:xfrm>
          <a:prstGeom prst="rect">
            <a:avLst/>
          </a:prstGeom>
          <a:noFill/>
        </p:spPr>
        <p:txBody>
          <a:bodyPr wrap="none" rtlCol="0">
            <a:spAutoFit/>
          </a:bodyPr>
          <a:p>
            <a:pPr algn="l"/>
            <a:r>
              <a:rPr lang="en-US" altLang="zh-CN" sz="2000" b="1"/>
              <a:t>5.1 Research Questions &amp; Hypotheses</a:t>
            </a:r>
            <a:endParaRPr lang="en-US" altLang="zh-CN" sz="2000" b="1"/>
          </a:p>
        </p:txBody>
      </p:sp>
      <p:pic>
        <p:nvPicPr>
          <p:cNvPr id="7" name="图片 6"/>
          <p:cNvPicPr>
            <a:picLocks noChangeAspect="1"/>
          </p:cNvPicPr>
          <p:nvPr/>
        </p:nvPicPr>
        <p:blipFill>
          <a:blip r:embed="rId1"/>
          <a:stretch>
            <a:fillRect/>
          </a:stretch>
        </p:blipFill>
        <p:spPr>
          <a:xfrm>
            <a:off x="1905000" y="2409825"/>
            <a:ext cx="8051165" cy="2900045"/>
          </a:xfrm>
          <a:prstGeom prst="rect">
            <a:avLst/>
          </a:prstGeom>
        </p:spPr>
      </p:pic>
      <p:sp>
        <p:nvSpPr>
          <p:cNvPr id="8" name="文本框 7"/>
          <p:cNvSpPr txBox="1"/>
          <p:nvPr/>
        </p:nvSpPr>
        <p:spPr>
          <a:xfrm>
            <a:off x="635" y="5709285"/>
            <a:ext cx="12191365" cy="368300"/>
          </a:xfrm>
          <a:prstGeom prst="rect">
            <a:avLst/>
          </a:prstGeom>
          <a:noFill/>
        </p:spPr>
        <p:txBody>
          <a:bodyPr wrap="square" rtlCol="0" anchor="t">
            <a:spAutoFit/>
          </a:bodyPr>
          <a:p>
            <a:pPr algn="ctr"/>
            <a:r>
              <a:rPr lang="zh-CN" altLang="en-US" b="1"/>
              <a:t>Table 2: Null and alternative hypotheses</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5557520" cy="398780"/>
          </a:xfrm>
          <a:prstGeom prst="rect">
            <a:avLst/>
          </a:prstGeom>
          <a:noFill/>
        </p:spPr>
        <p:txBody>
          <a:bodyPr wrap="none" rtlCol="0">
            <a:spAutoFit/>
          </a:bodyPr>
          <a:p>
            <a:pPr algn="l"/>
            <a:r>
              <a:rPr lang="en-US" altLang="zh-CN" sz="2000" b="1"/>
              <a:t>5.2 Dependent and Independent Variables</a:t>
            </a:r>
            <a:endParaRPr lang="en-US" altLang="zh-CN" sz="2000" b="1"/>
          </a:p>
        </p:txBody>
      </p:sp>
      <p:sp>
        <p:nvSpPr>
          <p:cNvPr id="10" name="圆角矩形 9"/>
          <p:cNvSpPr/>
          <p:nvPr/>
        </p:nvSpPr>
        <p:spPr>
          <a:xfrm>
            <a:off x="4443730" y="1920240"/>
            <a:ext cx="3696335" cy="5886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800"/>
              <a:t>Finding a Baseline</a:t>
            </a:r>
            <a:endParaRPr lang="zh-CN" altLang="en-US" sz="2800"/>
          </a:p>
        </p:txBody>
      </p:sp>
      <p:sp>
        <p:nvSpPr>
          <p:cNvPr id="11" name="文本框 10"/>
          <p:cNvSpPr txBox="1"/>
          <p:nvPr/>
        </p:nvSpPr>
        <p:spPr>
          <a:xfrm>
            <a:off x="4845050" y="3880485"/>
            <a:ext cx="2893695" cy="583565"/>
          </a:xfrm>
          <a:prstGeom prst="rect">
            <a:avLst/>
          </a:prstGeom>
          <a:noFill/>
        </p:spPr>
        <p:txBody>
          <a:bodyPr wrap="none" rtlCol="0">
            <a:spAutoFit/>
          </a:bodyPr>
          <a:p>
            <a:pPr algn="l"/>
            <a:r>
              <a:rPr lang="zh-CN" altLang="en-US" sz="3200">
                <a:solidFill>
                  <a:srgbClr val="FF0000"/>
                </a:solidFill>
              </a:rPr>
              <a:t>Eclipse</a:t>
            </a:r>
            <a:r>
              <a:rPr lang="en-US" altLang="zh-CN" sz="3200">
                <a:solidFill>
                  <a:srgbClr val="FF0000"/>
                </a:solidFill>
              </a:rPr>
              <a:t>+ Excel</a:t>
            </a:r>
            <a:endParaRPr lang="en-US" altLang="zh-CN" sz="320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5557520" cy="398780"/>
          </a:xfrm>
          <a:prstGeom prst="rect">
            <a:avLst/>
          </a:prstGeom>
          <a:noFill/>
        </p:spPr>
        <p:txBody>
          <a:bodyPr wrap="none" rtlCol="0">
            <a:spAutoFit/>
          </a:bodyPr>
          <a:p>
            <a:pPr algn="l"/>
            <a:r>
              <a:rPr lang="en-US" altLang="zh-CN" sz="2000" b="1"/>
              <a:t>5.2 Dependent and Independent Variables</a:t>
            </a:r>
            <a:endParaRPr lang="en-US" altLang="zh-CN" sz="2000" b="1"/>
          </a:p>
        </p:txBody>
      </p:sp>
      <p:sp>
        <p:nvSpPr>
          <p:cNvPr id="10" name="圆角矩形 9"/>
          <p:cNvSpPr/>
          <p:nvPr/>
        </p:nvSpPr>
        <p:spPr>
          <a:xfrm>
            <a:off x="4443730" y="1920240"/>
            <a:ext cx="3696335" cy="5886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sz="2800"/>
              <a:t>Object Systems</a:t>
            </a:r>
            <a:endParaRPr lang="zh-CN" altLang="en-US" sz="2800"/>
          </a:p>
        </p:txBody>
      </p:sp>
      <p:pic>
        <p:nvPicPr>
          <p:cNvPr id="9" name="图片 8"/>
          <p:cNvPicPr>
            <a:picLocks noChangeAspect="1"/>
          </p:cNvPicPr>
          <p:nvPr/>
        </p:nvPicPr>
        <p:blipFill>
          <a:blip r:embed="rId1"/>
          <a:stretch>
            <a:fillRect/>
          </a:stretch>
        </p:blipFill>
        <p:spPr>
          <a:xfrm>
            <a:off x="3502660" y="2779395"/>
            <a:ext cx="5577840" cy="3032760"/>
          </a:xfrm>
          <a:prstGeom prst="rect">
            <a:avLst/>
          </a:prstGeom>
        </p:spPr>
      </p:pic>
      <p:sp>
        <p:nvSpPr>
          <p:cNvPr id="11" name="文本框 10"/>
          <p:cNvSpPr txBox="1"/>
          <p:nvPr/>
        </p:nvSpPr>
        <p:spPr>
          <a:xfrm>
            <a:off x="-635" y="6119495"/>
            <a:ext cx="12192635" cy="368300"/>
          </a:xfrm>
          <a:prstGeom prst="rect">
            <a:avLst/>
          </a:prstGeom>
          <a:noFill/>
        </p:spPr>
        <p:txBody>
          <a:bodyPr wrap="square" rtlCol="0" anchor="t">
            <a:spAutoFit/>
          </a:bodyPr>
          <a:p>
            <a:pPr algn="ctr"/>
            <a:r>
              <a:rPr lang="zh-CN" altLang="en-US" b="1"/>
              <a:t>Table 3: The two object systems</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3298190" cy="398780"/>
          </a:xfrm>
          <a:prstGeom prst="rect">
            <a:avLst/>
          </a:prstGeom>
          <a:noFill/>
        </p:spPr>
        <p:txBody>
          <a:bodyPr wrap="none" rtlCol="0">
            <a:spAutoFit/>
          </a:bodyPr>
          <a:p>
            <a:pPr algn="l"/>
            <a:r>
              <a:rPr lang="en-US" altLang="zh-CN" sz="2000" b="1"/>
              <a:t>5.3  Controlled Variables</a:t>
            </a:r>
            <a:endParaRPr lang="en-US" altLang="zh-CN" sz="2000" b="1"/>
          </a:p>
        </p:txBody>
      </p:sp>
      <p:sp>
        <p:nvSpPr>
          <p:cNvPr id="31" name="Freeform 13"/>
          <p:cNvSpPr/>
          <p:nvPr/>
        </p:nvSpPr>
        <p:spPr bwMode="auto">
          <a:xfrm rot="10800000">
            <a:off x="3553460" y="2934970"/>
            <a:ext cx="212725" cy="2273300"/>
          </a:xfrm>
          <a:custGeom>
            <a:avLst/>
            <a:gdLst/>
            <a:ahLst/>
            <a:cxnLst/>
            <a:rect l="l" t="t" r="r" b="b"/>
            <a:pathLst>
              <a:path w="407987" h="7556501">
                <a:moveTo>
                  <a:pt x="37644" y="0"/>
                </a:moveTo>
                <a:cubicBezTo>
                  <a:pt x="37672" y="31"/>
                  <a:pt x="78811" y="45032"/>
                  <a:pt x="131165" y="142494"/>
                </a:cubicBezTo>
                <a:cubicBezTo>
                  <a:pt x="157351" y="191242"/>
                  <a:pt x="187278" y="247489"/>
                  <a:pt x="217204" y="318736"/>
                </a:cubicBezTo>
                <a:cubicBezTo>
                  <a:pt x="232168" y="356235"/>
                  <a:pt x="243390" y="393733"/>
                  <a:pt x="258354" y="434981"/>
                </a:cubicBezTo>
                <a:cubicBezTo>
                  <a:pt x="273317" y="476230"/>
                  <a:pt x="284539" y="517478"/>
                  <a:pt x="292021" y="566226"/>
                </a:cubicBezTo>
                <a:cubicBezTo>
                  <a:pt x="306985" y="611224"/>
                  <a:pt x="314466" y="659972"/>
                  <a:pt x="321948" y="708720"/>
                </a:cubicBezTo>
                <a:cubicBezTo>
                  <a:pt x="333170" y="757468"/>
                  <a:pt x="340652" y="809965"/>
                  <a:pt x="344393" y="862463"/>
                </a:cubicBezTo>
                <a:cubicBezTo>
                  <a:pt x="351875" y="918711"/>
                  <a:pt x="355615" y="974958"/>
                  <a:pt x="359356" y="1031206"/>
                </a:cubicBezTo>
                <a:cubicBezTo>
                  <a:pt x="363097" y="1087453"/>
                  <a:pt x="363097" y="1143701"/>
                  <a:pt x="359356" y="1203698"/>
                </a:cubicBezTo>
                <a:cubicBezTo>
                  <a:pt x="359356" y="1319944"/>
                  <a:pt x="344393" y="1443688"/>
                  <a:pt x="329430" y="1563683"/>
                </a:cubicBezTo>
                <a:cubicBezTo>
                  <a:pt x="310725" y="1687428"/>
                  <a:pt x="292021" y="1811172"/>
                  <a:pt x="262094" y="1931167"/>
                </a:cubicBezTo>
                <a:cubicBezTo>
                  <a:pt x="232168" y="2051162"/>
                  <a:pt x="202241" y="2171157"/>
                  <a:pt x="172314" y="2287402"/>
                </a:cubicBezTo>
                <a:cubicBezTo>
                  <a:pt x="149869" y="2407397"/>
                  <a:pt x="127424" y="2519892"/>
                  <a:pt x="116202" y="2632387"/>
                </a:cubicBezTo>
                <a:cubicBezTo>
                  <a:pt x="108720" y="2688635"/>
                  <a:pt x="108720" y="2744883"/>
                  <a:pt x="104979" y="2801130"/>
                </a:cubicBezTo>
                <a:cubicBezTo>
                  <a:pt x="104979" y="2827379"/>
                  <a:pt x="101238" y="2853628"/>
                  <a:pt x="101238" y="2879877"/>
                </a:cubicBezTo>
                <a:cubicBezTo>
                  <a:pt x="101238" y="2906126"/>
                  <a:pt x="101238" y="2932375"/>
                  <a:pt x="104979" y="2958623"/>
                </a:cubicBezTo>
                <a:cubicBezTo>
                  <a:pt x="104979" y="2984872"/>
                  <a:pt x="104979" y="3011121"/>
                  <a:pt x="104979" y="3033620"/>
                </a:cubicBezTo>
                <a:cubicBezTo>
                  <a:pt x="108720" y="3059869"/>
                  <a:pt x="112461" y="3086118"/>
                  <a:pt x="112461" y="3108617"/>
                </a:cubicBezTo>
                <a:cubicBezTo>
                  <a:pt x="116202" y="3134866"/>
                  <a:pt x="119942" y="3157365"/>
                  <a:pt x="119942" y="3179864"/>
                </a:cubicBezTo>
                <a:cubicBezTo>
                  <a:pt x="127424" y="3202363"/>
                  <a:pt x="131165" y="3224862"/>
                  <a:pt x="134906" y="3247361"/>
                </a:cubicBezTo>
                <a:cubicBezTo>
                  <a:pt x="142387" y="3292359"/>
                  <a:pt x="157351" y="3333607"/>
                  <a:pt x="168573" y="3374856"/>
                </a:cubicBezTo>
                <a:cubicBezTo>
                  <a:pt x="176055" y="3412354"/>
                  <a:pt x="194759" y="3449852"/>
                  <a:pt x="205982" y="3483601"/>
                </a:cubicBezTo>
                <a:cubicBezTo>
                  <a:pt x="220945" y="3517349"/>
                  <a:pt x="235909" y="3547348"/>
                  <a:pt x="250872" y="3577347"/>
                </a:cubicBezTo>
                <a:cubicBezTo>
                  <a:pt x="265835" y="3603596"/>
                  <a:pt x="280799" y="3629845"/>
                  <a:pt x="295762" y="3652344"/>
                </a:cubicBezTo>
                <a:cubicBezTo>
                  <a:pt x="329430" y="3693592"/>
                  <a:pt x="355615" y="3727340"/>
                  <a:pt x="374320" y="3746090"/>
                </a:cubicBezTo>
                <a:cubicBezTo>
                  <a:pt x="396765" y="3764839"/>
                  <a:pt x="407987" y="3776088"/>
                  <a:pt x="407987" y="3776088"/>
                </a:cubicBezTo>
                <a:lnTo>
                  <a:pt x="405829" y="3778251"/>
                </a:lnTo>
                <a:cubicBezTo>
                  <a:pt x="407957" y="3780428"/>
                  <a:pt x="392996" y="3787935"/>
                  <a:pt x="374300" y="3810412"/>
                </a:cubicBezTo>
                <a:cubicBezTo>
                  <a:pt x="351842" y="3825411"/>
                  <a:pt x="321898" y="3859160"/>
                  <a:pt x="288211" y="3900408"/>
                </a:cubicBezTo>
                <a:cubicBezTo>
                  <a:pt x="269496" y="3919157"/>
                  <a:pt x="254524" y="3945406"/>
                  <a:pt x="235809" y="3971655"/>
                </a:cubicBezTo>
                <a:cubicBezTo>
                  <a:pt x="220837" y="4001653"/>
                  <a:pt x="202122" y="4031652"/>
                  <a:pt x="187150" y="4065401"/>
                </a:cubicBezTo>
                <a:cubicBezTo>
                  <a:pt x="153463" y="4132898"/>
                  <a:pt x="123519" y="4211645"/>
                  <a:pt x="104804" y="4301641"/>
                </a:cubicBezTo>
                <a:cubicBezTo>
                  <a:pt x="97318" y="4324140"/>
                  <a:pt x="93575" y="4346639"/>
                  <a:pt x="86089" y="4369138"/>
                </a:cubicBezTo>
                <a:cubicBezTo>
                  <a:pt x="82346" y="4395387"/>
                  <a:pt x="78603" y="4417886"/>
                  <a:pt x="78603" y="4444135"/>
                </a:cubicBezTo>
                <a:cubicBezTo>
                  <a:pt x="74860" y="4466634"/>
                  <a:pt x="71117" y="4492882"/>
                  <a:pt x="67374" y="4519131"/>
                </a:cubicBezTo>
                <a:cubicBezTo>
                  <a:pt x="63631" y="4541630"/>
                  <a:pt x="63631" y="4567879"/>
                  <a:pt x="59888" y="4594128"/>
                </a:cubicBezTo>
                <a:cubicBezTo>
                  <a:pt x="59888" y="4620377"/>
                  <a:pt x="59888" y="4650376"/>
                  <a:pt x="56145" y="4676625"/>
                </a:cubicBezTo>
                <a:cubicBezTo>
                  <a:pt x="56145" y="4702874"/>
                  <a:pt x="59888" y="4729122"/>
                  <a:pt x="59888" y="4759121"/>
                </a:cubicBezTo>
                <a:cubicBezTo>
                  <a:pt x="59888" y="4815369"/>
                  <a:pt x="59888" y="4871616"/>
                  <a:pt x="67374" y="4927864"/>
                </a:cubicBezTo>
                <a:cubicBezTo>
                  <a:pt x="78603" y="5044109"/>
                  <a:pt x="101061" y="5160354"/>
                  <a:pt x="119776" y="5280349"/>
                </a:cubicBezTo>
                <a:cubicBezTo>
                  <a:pt x="149720" y="5396594"/>
                  <a:pt x="175921" y="5516589"/>
                  <a:pt x="205865" y="5636584"/>
                </a:cubicBezTo>
                <a:cubicBezTo>
                  <a:pt x="239552" y="5756578"/>
                  <a:pt x="258267" y="5880323"/>
                  <a:pt x="276982" y="6000318"/>
                </a:cubicBezTo>
                <a:cubicBezTo>
                  <a:pt x="291954" y="6120313"/>
                  <a:pt x="306926" y="6240308"/>
                  <a:pt x="310669" y="6356553"/>
                </a:cubicBezTo>
                <a:cubicBezTo>
                  <a:pt x="314412" y="6412800"/>
                  <a:pt x="314412" y="6469048"/>
                  <a:pt x="310669" y="6525295"/>
                </a:cubicBezTo>
                <a:cubicBezTo>
                  <a:pt x="310669" y="6581543"/>
                  <a:pt x="310669" y="6637791"/>
                  <a:pt x="303183" y="6690288"/>
                </a:cubicBezTo>
                <a:cubicBezTo>
                  <a:pt x="299440" y="6742786"/>
                  <a:pt x="295697" y="6795284"/>
                  <a:pt x="288211" y="6844032"/>
                </a:cubicBezTo>
                <a:cubicBezTo>
                  <a:pt x="280725" y="6892780"/>
                  <a:pt x="273239" y="6941528"/>
                  <a:pt x="262010" y="6986526"/>
                </a:cubicBezTo>
                <a:cubicBezTo>
                  <a:pt x="254524" y="7031524"/>
                  <a:pt x="243295" y="7072772"/>
                  <a:pt x="232066" y="7114020"/>
                </a:cubicBezTo>
                <a:cubicBezTo>
                  <a:pt x="220837" y="7155268"/>
                  <a:pt x="209608" y="7192767"/>
                  <a:pt x="194636" y="7230265"/>
                </a:cubicBezTo>
                <a:cubicBezTo>
                  <a:pt x="172178" y="7301512"/>
                  <a:pt x="145977" y="7361510"/>
                  <a:pt x="119776" y="7410257"/>
                </a:cubicBezTo>
                <a:cubicBezTo>
                  <a:pt x="74860" y="7507753"/>
                  <a:pt x="37430" y="7556501"/>
                  <a:pt x="37430" y="7556501"/>
                </a:cubicBezTo>
                <a:lnTo>
                  <a:pt x="29944" y="7552751"/>
                </a:lnTo>
                <a:cubicBezTo>
                  <a:pt x="29977" y="7552699"/>
                  <a:pt x="63652" y="7500205"/>
                  <a:pt x="104804" y="7402758"/>
                </a:cubicBezTo>
                <a:cubicBezTo>
                  <a:pt x="123519" y="7354010"/>
                  <a:pt x="149720" y="7290263"/>
                  <a:pt x="168435" y="7219016"/>
                </a:cubicBezTo>
                <a:cubicBezTo>
                  <a:pt x="179664" y="7185267"/>
                  <a:pt x="187150" y="7147769"/>
                  <a:pt x="194636" y="7106520"/>
                </a:cubicBezTo>
                <a:cubicBezTo>
                  <a:pt x="205865" y="7065272"/>
                  <a:pt x="213351" y="7024024"/>
                  <a:pt x="220837" y="6979026"/>
                </a:cubicBezTo>
                <a:cubicBezTo>
                  <a:pt x="232066" y="6934028"/>
                  <a:pt x="235809" y="6885280"/>
                  <a:pt x="239552" y="6836532"/>
                </a:cubicBezTo>
                <a:cubicBezTo>
                  <a:pt x="247038" y="6787784"/>
                  <a:pt x="250781" y="6739036"/>
                  <a:pt x="250781" y="6686538"/>
                </a:cubicBezTo>
                <a:cubicBezTo>
                  <a:pt x="254524" y="6634041"/>
                  <a:pt x="258267" y="6581543"/>
                  <a:pt x="254524" y="6525295"/>
                </a:cubicBezTo>
                <a:cubicBezTo>
                  <a:pt x="254524" y="6469048"/>
                  <a:pt x="254524" y="6416550"/>
                  <a:pt x="250781" y="6356553"/>
                </a:cubicBezTo>
                <a:cubicBezTo>
                  <a:pt x="247038" y="6244057"/>
                  <a:pt x="228323" y="6127812"/>
                  <a:pt x="213351" y="6007818"/>
                </a:cubicBezTo>
                <a:cubicBezTo>
                  <a:pt x="190893" y="5891573"/>
                  <a:pt x="172178" y="5771578"/>
                  <a:pt x="138491" y="5655333"/>
                </a:cubicBezTo>
                <a:cubicBezTo>
                  <a:pt x="112290" y="5535338"/>
                  <a:pt x="82346" y="5415343"/>
                  <a:pt x="56145" y="5295348"/>
                </a:cubicBezTo>
                <a:cubicBezTo>
                  <a:pt x="37430" y="5171603"/>
                  <a:pt x="14972" y="5051609"/>
                  <a:pt x="7486" y="4931614"/>
                </a:cubicBezTo>
                <a:cubicBezTo>
                  <a:pt x="0" y="4875366"/>
                  <a:pt x="0" y="4815369"/>
                  <a:pt x="0" y="4759121"/>
                </a:cubicBezTo>
                <a:cubicBezTo>
                  <a:pt x="3743" y="4732872"/>
                  <a:pt x="3743" y="4702874"/>
                  <a:pt x="3743" y="4676625"/>
                </a:cubicBezTo>
                <a:cubicBezTo>
                  <a:pt x="3743" y="4646626"/>
                  <a:pt x="7486" y="4620377"/>
                  <a:pt x="11229" y="4594128"/>
                </a:cubicBezTo>
                <a:cubicBezTo>
                  <a:pt x="11229" y="4564129"/>
                  <a:pt x="14972" y="4537881"/>
                  <a:pt x="18715" y="4511632"/>
                </a:cubicBezTo>
                <a:cubicBezTo>
                  <a:pt x="22458" y="4485383"/>
                  <a:pt x="26201" y="4462884"/>
                  <a:pt x="29944" y="4436635"/>
                </a:cubicBezTo>
                <a:cubicBezTo>
                  <a:pt x="33687" y="4410386"/>
                  <a:pt x="41173" y="4384137"/>
                  <a:pt x="44916" y="4361638"/>
                </a:cubicBezTo>
                <a:cubicBezTo>
                  <a:pt x="52402" y="4339139"/>
                  <a:pt x="56145" y="4312890"/>
                  <a:pt x="63631" y="4290391"/>
                </a:cubicBezTo>
                <a:cubicBezTo>
                  <a:pt x="86089" y="4200395"/>
                  <a:pt x="123519" y="4117899"/>
                  <a:pt x="160949" y="4050401"/>
                </a:cubicBezTo>
                <a:cubicBezTo>
                  <a:pt x="175921" y="4016653"/>
                  <a:pt x="198379" y="3986654"/>
                  <a:pt x="217094" y="3960405"/>
                </a:cubicBezTo>
                <a:cubicBezTo>
                  <a:pt x="235809" y="3934156"/>
                  <a:pt x="254524" y="3907908"/>
                  <a:pt x="273239" y="3889158"/>
                </a:cubicBezTo>
                <a:cubicBezTo>
                  <a:pt x="338780" y="3816931"/>
                  <a:pt x="389976" y="3784945"/>
                  <a:pt x="401744" y="3778166"/>
                </a:cubicBezTo>
                <a:cubicBezTo>
                  <a:pt x="390045" y="3770641"/>
                  <a:pt x="339718" y="3735779"/>
                  <a:pt x="280799" y="3663593"/>
                </a:cubicBezTo>
                <a:cubicBezTo>
                  <a:pt x="265835" y="3641094"/>
                  <a:pt x="247131" y="3614845"/>
                  <a:pt x="228427" y="3588596"/>
                </a:cubicBezTo>
                <a:cubicBezTo>
                  <a:pt x="213463" y="3558598"/>
                  <a:pt x="194759" y="3532349"/>
                  <a:pt x="179796" y="3494850"/>
                </a:cubicBezTo>
                <a:cubicBezTo>
                  <a:pt x="146128" y="3427353"/>
                  <a:pt x="116202" y="3348607"/>
                  <a:pt x="93757" y="3258611"/>
                </a:cubicBezTo>
                <a:cubicBezTo>
                  <a:pt x="90016" y="3236111"/>
                  <a:pt x="82534" y="3213612"/>
                  <a:pt x="78793" y="3187364"/>
                </a:cubicBezTo>
                <a:cubicBezTo>
                  <a:pt x="75052" y="3164865"/>
                  <a:pt x="71312" y="3142366"/>
                  <a:pt x="67571" y="3116117"/>
                </a:cubicBezTo>
                <a:cubicBezTo>
                  <a:pt x="63830" y="3089868"/>
                  <a:pt x="60089" y="3067369"/>
                  <a:pt x="56348" y="3041120"/>
                </a:cubicBezTo>
                <a:cubicBezTo>
                  <a:pt x="56348" y="3014871"/>
                  <a:pt x="52607" y="2988622"/>
                  <a:pt x="52607" y="2962373"/>
                </a:cubicBezTo>
                <a:cubicBezTo>
                  <a:pt x="48866" y="2936124"/>
                  <a:pt x="48866" y="2909875"/>
                  <a:pt x="45126" y="2879877"/>
                </a:cubicBezTo>
                <a:cubicBezTo>
                  <a:pt x="48866" y="2853628"/>
                  <a:pt x="48866" y="2827379"/>
                  <a:pt x="48866" y="2797380"/>
                </a:cubicBezTo>
                <a:cubicBezTo>
                  <a:pt x="48866" y="2741133"/>
                  <a:pt x="48866" y="2684885"/>
                  <a:pt x="56348" y="2628638"/>
                </a:cubicBezTo>
                <a:cubicBezTo>
                  <a:pt x="63830" y="2512392"/>
                  <a:pt x="86275" y="2392398"/>
                  <a:pt x="108720" y="2272403"/>
                </a:cubicBezTo>
                <a:cubicBezTo>
                  <a:pt x="134906" y="2156158"/>
                  <a:pt x="164833" y="2036163"/>
                  <a:pt x="194759" y="1916168"/>
                </a:cubicBezTo>
                <a:cubicBezTo>
                  <a:pt x="224686" y="1796173"/>
                  <a:pt x="243390" y="1676178"/>
                  <a:pt x="265835" y="1556183"/>
                </a:cubicBezTo>
                <a:cubicBezTo>
                  <a:pt x="280799" y="1436189"/>
                  <a:pt x="295762" y="1316194"/>
                  <a:pt x="299503" y="1199949"/>
                </a:cubicBezTo>
                <a:cubicBezTo>
                  <a:pt x="303244" y="1143701"/>
                  <a:pt x="303244" y="1087453"/>
                  <a:pt x="299503" y="1031206"/>
                </a:cubicBezTo>
                <a:cubicBezTo>
                  <a:pt x="303244" y="974958"/>
                  <a:pt x="299503" y="922461"/>
                  <a:pt x="292021" y="869963"/>
                </a:cubicBezTo>
                <a:cubicBezTo>
                  <a:pt x="292021" y="813715"/>
                  <a:pt x="284539" y="764967"/>
                  <a:pt x="277058" y="716219"/>
                </a:cubicBezTo>
                <a:cubicBezTo>
                  <a:pt x="269576" y="667471"/>
                  <a:pt x="262094" y="618724"/>
                  <a:pt x="254613" y="573726"/>
                </a:cubicBezTo>
                <a:cubicBezTo>
                  <a:pt x="243390" y="528727"/>
                  <a:pt x="235909" y="483729"/>
                  <a:pt x="220945" y="442481"/>
                </a:cubicBezTo>
                <a:cubicBezTo>
                  <a:pt x="213463" y="404983"/>
                  <a:pt x="202241" y="363734"/>
                  <a:pt x="187278" y="329986"/>
                </a:cubicBezTo>
                <a:cubicBezTo>
                  <a:pt x="164833" y="258739"/>
                  <a:pt x="138647" y="198741"/>
                  <a:pt x="116202" y="149994"/>
                </a:cubicBezTo>
                <a:cubicBezTo>
                  <a:pt x="67571" y="52498"/>
                  <a:pt x="30162" y="3750"/>
                  <a:pt x="30162" y="3750"/>
                </a:cubicBezTo>
                <a:close/>
              </a:path>
            </a:pathLst>
          </a:custGeom>
          <a:solidFill>
            <a:srgbClr val="2F416F"/>
          </a:solidFill>
          <a:ln w="12700">
            <a:noFill/>
          </a:ln>
          <a:effectLst>
            <a:softEdge rad="0"/>
          </a:effectLst>
        </p:spPr>
        <p:txBody>
          <a:bodyPr vert="horz" wrap="square" lIns="0" tIns="0" rIns="0" bIns="0" numCol="1" anchor="ctr" anchorCtr="0" compatLnSpc="1"/>
          <a:p>
            <a:pPr algn="ctr"/>
            <a:endParaRPr lang="zh-CN" altLang="en-US">
              <a:solidFill>
                <a:schemeClr val="bg1"/>
              </a:solidFill>
            </a:endParaRPr>
          </a:p>
        </p:txBody>
      </p:sp>
      <p:sp>
        <p:nvSpPr>
          <p:cNvPr id="7" name="文本框 6"/>
          <p:cNvSpPr txBox="1"/>
          <p:nvPr/>
        </p:nvSpPr>
        <p:spPr>
          <a:xfrm>
            <a:off x="3902075" y="2773680"/>
            <a:ext cx="2503805" cy="460375"/>
          </a:xfrm>
          <a:prstGeom prst="rect">
            <a:avLst/>
          </a:prstGeom>
          <a:noFill/>
        </p:spPr>
        <p:txBody>
          <a:bodyPr wrap="square" rtlCol="0">
            <a:spAutoFit/>
          </a:bodyPr>
          <a:p>
            <a:r>
              <a:rPr lang="en-US" altLang="zh-CN" sz="2400"/>
              <a:t>1. background</a:t>
            </a:r>
            <a:endParaRPr lang="en-US" altLang="zh-CN" sz="2400"/>
          </a:p>
        </p:txBody>
      </p:sp>
      <p:sp>
        <p:nvSpPr>
          <p:cNvPr id="8" name="文本框 7"/>
          <p:cNvSpPr txBox="1"/>
          <p:nvPr/>
        </p:nvSpPr>
        <p:spPr>
          <a:xfrm>
            <a:off x="3902075" y="4747895"/>
            <a:ext cx="3348990" cy="460375"/>
          </a:xfrm>
          <a:prstGeom prst="rect">
            <a:avLst/>
          </a:prstGeom>
          <a:noFill/>
        </p:spPr>
        <p:txBody>
          <a:bodyPr wrap="square" rtlCol="0">
            <a:spAutoFit/>
          </a:bodyPr>
          <a:p>
            <a:r>
              <a:rPr lang="en-US" altLang="zh-CN" sz="2400"/>
              <a:t>2. experience level</a:t>
            </a:r>
            <a:endParaRPr lang="en-US" altLang="zh-CN" sz="2400"/>
          </a:p>
        </p:txBody>
      </p:sp>
      <p:sp>
        <p:nvSpPr>
          <p:cNvPr id="9" name="Freeform 13"/>
          <p:cNvSpPr/>
          <p:nvPr/>
        </p:nvSpPr>
        <p:spPr bwMode="auto">
          <a:xfrm flipH="1">
            <a:off x="6136005" y="2393315"/>
            <a:ext cx="130175" cy="1398905"/>
          </a:xfrm>
          <a:custGeom>
            <a:avLst/>
            <a:gdLst/>
            <a:ahLst/>
            <a:cxnLst/>
            <a:rect l="l" t="t" r="r" b="b"/>
            <a:pathLst>
              <a:path w="407987" h="7556501">
                <a:moveTo>
                  <a:pt x="37644" y="0"/>
                </a:moveTo>
                <a:cubicBezTo>
                  <a:pt x="37672" y="31"/>
                  <a:pt x="78811" y="45032"/>
                  <a:pt x="131165" y="142494"/>
                </a:cubicBezTo>
                <a:cubicBezTo>
                  <a:pt x="157351" y="191242"/>
                  <a:pt x="187278" y="247489"/>
                  <a:pt x="217204" y="318736"/>
                </a:cubicBezTo>
                <a:cubicBezTo>
                  <a:pt x="232168" y="356235"/>
                  <a:pt x="243390" y="393733"/>
                  <a:pt x="258354" y="434981"/>
                </a:cubicBezTo>
                <a:cubicBezTo>
                  <a:pt x="273317" y="476230"/>
                  <a:pt x="284539" y="517478"/>
                  <a:pt x="292021" y="566226"/>
                </a:cubicBezTo>
                <a:cubicBezTo>
                  <a:pt x="306985" y="611224"/>
                  <a:pt x="314466" y="659972"/>
                  <a:pt x="321948" y="708720"/>
                </a:cubicBezTo>
                <a:cubicBezTo>
                  <a:pt x="333170" y="757468"/>
                  <a:pt x="340652" y="809965"/>
                  <a:pt x="344393" y="862463"/>
                </a:cubicBezTo>
                <a:cubicBezTo>
                  <a:pt x="351875" y="918711"/>
                  <a:pt x="355615" y="974958"/>
                  <a:pt x="359356" y="1031206"/>
                </a:cubicBezTo>
                <a:cubicBezTo>
                  <a:pt x="363097" y="1087453"/>
                  <a:pt x="363097" y="1143701"/>
                  <a:pt x="359356" y="1203698"/>
                </a:cubicBezTo>
                <a:cubicBezTo>
                  <a:pt x="359356" y="1319944"/>
                  <a:pt x="344393" y="1443688"/>
                  <a:pt x="329430" y="1563683"/>
                </a:cubicBezTo>
                <a:cubicBezTo>
                  <a:pt x="310725" y="1687428"/>
                  <a:pt x="292021" y="1811172"/>
                  <a:pt x="262094" y="1931167"/>
                </a:cubicBezTo>
                <a:cubicBezTo>
                  <a:pt x="232168" y="2051162"/>
                  <a:pt x="202241" y="2171157"/>
                  <a:pt x="172314" y="2287402"/>
                </a:cubicBezTo>
                <a:cubicBezTo>
                  <a:pt x="149869" y="2407397"/>
                  <a:pt x="127424" y="2519892"/>
                  <a:pt x="116202" y="2632387"/>
                </a:cubicBezTo>
                <a:cubicBezTo>
                  <a:pt x="108720" y="2688635"/>
                  <a:pt x="108720" y="2744883"/>
                  <a:pt x="104979" y="2801130"/>
                </a:cubicBezTo>
                <a:cubicBezTo>
                  <a:pt x="104979" y="2827379"/>
                  <a:pt x="101238" y="2853628"/>
                  <a:pt x="101238" y="2879877"/>
                </a:cubicBezTo>
                <a:cubicBezTo>
                  <a:pt x="101238" y="2906126"/>
                  <a:pt x="101238" y="2932375"/>
                  <a:pt x="104979" y="2958623"/>
                </a:cubicBezTo>
                <a:cubicBezTo>
                  <a:pt x="104979" y="2984872"/>
                  <a:pt x="104979" y="3011121"/>
                  <a:pt x="104979" y="3033620"/>
                </a:cubicBezTo>
                <a:cubicBezTo>
                  <a:pt x="108720" y="3059869"/>
                  <a:pt x="112461" y="3086118"/>
                  <a:pt x="112461" y="3108617"/>
                </a:cubicBezTo>
                <a:cubicBezTo>
                  <a:pt x="116202" y="3134866"/>
                  <a:pt x="119942" y="3157365"/>
                  <a:pt x="119942" y="3179864"/>
                </a:cubicBezTo>
                <a:cubicBezTo>
                  <a:pt x="127424" y="3202363"/>
                  <a:pt x="131165" y="3224862"/>
                  <a:pt x="134906" y="3247361"/>
                </a:cubicBezTo>
                <a:cubicBezTo>
                  <a:pt x="142387" y="3292359"/>
                  <a:pt x="157351" y="3333607"/>
                  <a:pt x="168573" y="3374856"/>
                </a:cubicBezTo>
                <a:cubicBezTo>
                  <a:pt x="176055" y="3412354"/>
                  <a:pt x="194759" y="3449852"/>
                  <a:pt x="205982" y="3483601"/>
                </a:cubicBezTo>
                <a:cubicBezTo>
                  <a:pt x="220945" y="3517349"/>
                  <a:pt x="235909" y="3547348"/>
                  <a:pt x="250872" y="3577347"/>
                </a:cubicBezTo>
                <a:cubicBezTo>
                  <a:pt x="265835" y="3603596"/>
                  <a:pt x="280799" y="3629845"/>
                  <a:pt x="295762" y="3652344"/>
                </a:cubicBezTo>
                <a:cubicBezTo>
                  <a:pt x="329430" y="3693592"/>
                  <a:pt x="355615" y="3727340"/>
                  <a:pt x="374320" y="3746090"/>
                </a:cubicBezTo>
                <a:cubicBezTo>
                  <a:pt x="396765" y="3764839"/>
                  <a:pt x="407987" y="3776088"/>
                  <a:pt x="407987" y="3776088"/>
                </a:cubicBezTo>
                <a:lnTo>
                  <a:pt x="405829" y="3778251"/>
                </a:lnTo>
                <a:cubicBezTo>
                  <a:pt x="407957" y="3780428"/>
                  <a:pt x="392996" y="3787935"/>
                  <a:pt x="374300" y="3810412"/>
                </a:cubicBezTo>
                <a:cubicBezTo>
                  <a:pt x="351842" y="3825411"/>
                  <a:pt x="321898" y="3859160"/>
                  <a:pt x="288211" y="3900408"/>
                </a:cubicBezTo>
                <a:cubicBezTo>
                  <a:pt x="269496" y="3919157"/>
                  <a:pt x="254524" y="3945406"/>
                  <a:pt x="235809" y="3971655"/>
                </a:cubicBezTo>
                <a:cubicBezTo>
                  <a:pt x="220837" y="4001653"/>
                  <a:pt x="202122" y="4031652"/>
                  <a:pt x="187150" y="4065401"/>
                </a:cubicBezTo>
                <a:cubicBezTo>
                  <a:pt x="153463" y="4132898"/>
                  <a:pt x="123519" y="4211645"/>
                  <a:pt x="104804" y="4301641"/>
                </a:cubicBezTo>
                <a:cubicBezTo>
                  <a:pt x="97318" y="4324140"/>
                  <a:pt x="93575" y="4346639"/>
                  <a:pt x="86089" y="4369138"/>
                </a:cubicBezTo>
                <a:cubicBezTo>
                  <a:pt x="82346" y="4395387"/>
                  <a:pt x="78603" y="4417886"/>
                  <a:pt x="78603" y="4444135"/>
                </a:cubicBezTo>
                <a:cubicBezTo>
                  <a:pt x="74860" y="4466634"/>
                  <a:pt x="71117" y="4492882"/>
                  <a:pt x="67374" y="4519131"/>
                </a:cubicBezTo>
                <a:cubicBezTo>
                  <a:pt x="63631" y="4541630"/>
                  <a:pt x="63631" y="4567879"/>
                  <a:pt x="59888" y="4594128"/>
                </a:cubicBezTo>
                <a:cubicBezTo>
                  <a:pt x="59888" y="4620377"/>
                  <a:pt x="59888" y="4650376"/>
                  <a:pt x="56145" y="4676625"/>
                </a:cubicBezTo>
                <a:cubicBezTo>
                  <a:pt x="56145" y="4702874"/>
                  <a:pt x="59888" y="4729122"/>
                  <a:pt x="59888" y="4759121"/>
                </a:cubicBezTo>
                <a:cubicBezTo>
                  <a:pt x="59888" y="4815369"/>
                  <a:pt x="59888" y="4871616"/>
                  <a:pt x="67374" y="4927864"/>
                </a:cubicBezTo>
                <a:cubicBezTo>
                  <a:pt x="78603" y="5044109"/>
                  <a:pt x="101061" y="5160354"/>
                  <a:pt x="119776" y="5280349"/>
                </a:cubicBezTo>
                <a:cubicBezTo>
                  <a:pt x="149720" y="5396594"/>
                  <a:pt x="175921" y="5516589"/>
                  <a:pt x="205865" y="5636584"/>
                </a:cubicBezTo>
                <a:cubicBezTo>
                  <a:pt x="239552" y="5756578"/>
                  <a:pt x="258267" y="5880323"/>
                  <a:pt x="276982" y="6000318"/>
                </a:cubicBezTo>
                <a:cubicBezTo>
                  <a:pt x="291954" y="6120313"/>
                  <a:pt x="306926" y="6240308"/>
                  <a:pt x="310669" y="6356553"/>
                </a:cubicBezTo>
                <a:cubicBezTo>
                  <a:pt x="314412" y="6412800"/>
                  <a:pt x="314412" y="6469048"/>
                  <a:pt x="310669" y="6525295"/>
                </a:cubicBezTo>
                <a:cubicBezTo>
                  <a:pt x="310669" y="6581543"/>
                  <a:pt x="310669" y="6637791"/>
                  <a:pt x="303183" y="6690288"/>
                </a:cubicBezTo>
                <a:cubicBezTo>
                  <a:pt x="299440" y="6742786"/>
                  <a:pt x="295697" y="6795284"/>
                  <a:pt x="288211" y="6844032"/>
                </a:cubicBezTo>
                <a:cubicBezTo>
                  <a:pt x="280725" y="6892780"/>
                  <a:pt x="273239" y="6941528"/>
                  <a:pt x="262010" y="6986526"/>
                </a:cubicBezTo>
                <a:cubicBezTo>
                  <a:pt x="254524" y="7031524"/>
                  <a:pt x="243295" y="7072772"/>
                  <a:pt x="232066" y="7114020"/>
                </a:cubicBezTo>
                <a:cubicBezTo>
                  <a:pt x="220837" y="7155268"/>
                  <a:pt x="209608" y="7192767"/>
                  <a:pt x="194636" y="7230265"/>
                </a:cubicBezTo>
                <a:cubicBezTo>
                  <a:pt x="172178" y="7301512"/>
                  <a:pt x="145977" y="7361510"/>
                  <a:pt x="119776" y="7410257"/>
                </a:cubicBezTo>
                <a:cubicBezTo>
                  <a:pt x="74860" y="7507753"/>
                  <a:pt x="37430" y="7556501"/>
                  <a:pt x="37430" y="7556501"/>
                </a:cubicBezTo>
                <a:lnTo>
                  <a:pt x="29944" y="7552751"/>
                </a:lnTo>
                <a:cubicBezTo>
                  <a:pt x="29977" y="7552699"/>
                  <a:pt x="63652" y="7500205"/>
                  <a:pt x="104804" y="7402758"/>
                </a:cubicBezTo>
                <a:cubicBezTo>
                  <a:pt x="123519" y="7354010"/>
                  <a:pt x="149720" y="7290263"/>
                  <a:pt x="168435" y="7219016"/>
                </a:cubicBezTo>
                <a:cubicBezTo>
                  <a:pt x="179664" y="7185267"/>
                  <a:pt x="187150" y="7147769"/>
                  <a:pt x="194636" y="7106520"/>
                </a:cubicBezTo>
                <a:cubicBezTo>
                  <a:pt x="205865" y="7065272"/>
                  <a:pt x="213351" y="7024024"/>
                  <a:pt x="220837" y="6979026"/>
                </a:cubicBezTo>
                <a:cubicBezTo>
                  <a:pt x="232066" y="6934028"/>
                  <a:pt x="235809" y="6885280"/>
                  <a:pt x="239552" y="6836532"/>
                </a:cubicBezTo>
                <a:cubicBezTo>
                  <a:pt x="247038" y="6787784"/>
                  <a:pt x="250781" y="6739036"/>
                  <a:pt x="250781" y="6686538"/>
                </a:cubicBezTo>
                <a:cubicBezTo>
                  <a:pt x="254524" y="6634041"/>
                  <a:pt x="258267" y="6581543"/>
                  <a:pt x="254524" y="6525295"/>
                </a:cubicBezTo>
                <a:cubicBezTo>
                  <a:pt x="254524" y="6469048"/>
                  <a:pt x="254524" y="6416550"/>
                  <a:pt x="250781" y="6356553"/>
                </a:cubicBezTo>
                <a:cubicBezTo>
                  <a:pt x="247038" y="6244057"/>
                  <a:pt x="228323" y="6127812"/>
                  <a:pt x="213351" y="6007818"/>
                </a:cubicBezTo>
                <a:cubicBezTo>
                  <a:pt x="190893" y="5891573"/>
                  <a:pt x="172178" y="5771578"/>
                  <a:pt x="138491" y="5655333"/>
                </a:cubicBezTo>
                <a:cubicBezTo>
                  <a:pt x="112290" y="5535338"/>
                  <a:pt x="82346" y="5415343"/>
                  <a:pt x="56145" y="5295348"/>
                </a:cubicBezTo>
                <a:cubicBezTo>
                  <a:pt x="37430" y="5171603"/>
                  <a:pt x="14972" y="5051609"/>
                  <a:pt x="7486" y="4931614"/>
                </a:cubicBezTo>
                <a:cubicBezTo>
                  <a:pt x="0" y="4875366"/>
                  <a:pt x="0" y="4815369"/>
                  <a:pt x="0" y="4759121"/>
                </a:cubicBezTo>
                <a:cubicBezTo>
                  <a:pt x="3743" y="4732872"/>
                  <a:pt x="3743" y="4702874"/>
                  <a:pt x="3743" y="4676625"/>
                </a:cubicBezTo>
                <a:cubicBezTo>
                  <a:pt x="3743" y="4646626"/>
                  <a:pt x="7486" y="4620377"/>
                  <a:pt x="11229" y="4594128"/>
                </a:cubicBezTo>
                <a:cubicBezTo>
                  <a:pt x="11229" y="4564129"/>
                  <a:pt x="14972" y="4537881"/>
                  <a:pt x="18715" y="4511632"/>
                </a:cubicBezTo>
                <a:cubicBezTo>
                  <a:pt x="22458" y="4485383"/>
                  <a:pt x="26201" y="4462884"/>
                  <a:pt x="29944" y="4436635"/>
                </a:cubicBezTo>
                <a:cubicBezTo>
                  <a:pt x="33687" y="4410386"/>
                  <a:pt x="41173" y="4384137"/>
                  <a:pt x="44916" y="4361638"/>
                </a:cubicBezTo>
                <a:cubicBezTo>
                  <a:pt x="52402" y="4339139"/>
                  <a:pt x="56145" y="4312890"/>
                  <a:pt x="63631" y="4290391"/>
                </a:cubicBezTo>
                <a:cubicBezTo>
                  <a:pt x="86089" y="4200395"/>
                  <a:pt x="123519" y="4117899"/>
                  <a:pt x="160949" y="4050401"/>
                </a:cubicBezTo>
                <a:cubicBezTo>
                  <a:pt x="175921" y="4016653"/>
                  <a:pt x="198379" y="3986654"/>
                  <a:pt x="217094" y="3960405"/>
                </a:cubicBezTo>
                <a:cubicBezTo>
                  <a:pt x="235809" y="3934156"/>
                  <a:pt x="254524" y="3907908"/>
                  <a:pt x="273239" y="3889158"/>
                </a:cubicBezTo>
                <a:cubicBezTo>
                  <a:pt x="338780" y="3816931"/>
                  <a:pt x="389976" y="3784945"/>
                  <a:pt x="401744" y="3778166"/>
                </a:cubicBezTo>
                <a:cubicBezTo>
                  <a:pt x="390045" y="3770641"/>
                  <a:pt x="339718" y="3735779"/>
                  <a:pt x="280799" y="3663593"/>
                </a:cubicBezTo>
                <a:cubicBezTo>
                  <a:pt x="265835" y="3641094"/>
                  <a:pt x="247131" y="3614845"/>
                  <a:pt x="228427" y="3588596"/>
                </a:cubicBezTo>
                <a:cubicBezTo>
                  <a:pt x="213463" y="3558598"/>
                  <a:pt x="194759" y="3532349"/>
                  <a:pt x="179796" y="3494850"/>
                </a:cubicBezTo>
                <a:cubicBezTo>
                  <a:pt x="146128" y="3427353"/>
                  <a:pt x="116202" y="3348607"/>
                  <a:pt x="93757" y="3258611"/>
                </a:cubicBezTo>
                <a:cubicBezTo>
                  <a:pt x="90016" y="3236111"/>
                  <a:pt x="82534" y="3213612"/>
                  <a:pt x="78793" y="3187364"/>
                </a:cubicBezTo>
                <a:cubicBezTo>
                  <a:pt x="75052" y="3164865"/>
                  <a:pt x="71312" y="3142366"/>
                  <a:pt x="67571" y="3116117"/>
                </a:cubicBezTo>
                <a:cubicBezTo>
                  <a:pt x="63830" y="3089868"/>
                  <a:pt x="60089" y="3067369"/>
                  <a:pt x="56348" y="3041120"/>
                </a:cubicBezTo>
                <a:cubicBezTo>
                  <a:pt x="56348" y="3014871"/>
                  <a:pt x="52607" y="2988622"/>
                  <a:pt x="52607" y="2962373"/>
                </a:cubicBezTo>
                <a:cubicBezTo>
                  <a:pt x="48866" y="2936124"/>
                  <a:pt x="48866" y="2909875"/>
                  <a:pt x="45126" y="2879877"/>
                </a:cubicBezTo>
                <a:cubicBezTo>
                  <a:pt x="48866" y="2853628"/>
                  <a:pt x="48866" y="2827379"/>
                  <a:pt x="48866" y="2797380"/>
                </a:cubicBezTo>
                <a:cubicBezTo>
                  <a:pt x="48866" y="2741133"/>
                  <a:pt x="48866" y="2684885"/>
                  <a:pt x="56348" y="2628638"/>
                </a:cubicBezTo>
                <a:cubicBezTo>
                  <a:pt x="63830" y="2512392"/>
                  <a:pt x="86275" y="2392398"/>
                  <a:pt x="108720" y="2272403"/>
                </a:cubicBezTo>
                <a:cubicBezTo>
                  <a:pt x="134906" y="2156158"/>
                  <a:pt x="164833" y="2036163"/>
                  <a:pt x="194759" y="1916168"/>
                </a:cubicBezTo>
                <a:cubicBezTo>
                  <a:pt x="224686" y="1796173"/>
                  <a:pt x="243390" y="1676178"/>
                  <a:pt x="265835" y="1556183"/>
                </a:cubicBezTo>
                <a:cubicBezTo>
                  <a:pt x="280799" y="1436189"/>
                  <a:pt x="295762" y="1316194"/>
                  <a:pt x="299503" y="1199949"/>
                </a:cubicBezTo>
                <a:cubicBezTo>
                  <a:pt x="303244" y="1143701"/>
                  <a:pt x="303244" y="1087453"/>
                  <a:pt x="299503" y="1031206"/>
                </a:cubicBezTo>
                <a:cubicBezTo>
                  <a:pt x="303244" y="974958"/>
                  <a:pt x="299503" y="922461"/>
                  <a:pt x="292021" y="869963"/>
                </a:cubicBezTo>
                <a:cubicBezTo>
                  <a:pt x="292021" y="813715"/>
                  <a:pt x="284539" y="764967"/>
                  <a:pt x="277058" y="716219"/>
                </a:cubicBezTo>
                <a:cubicBezTo>
                  <a:pt x="269576" y="667471"/>
                  <a:pt x="262094" y="618724"/>
                  <a:pt x="254613" y="573726"/>
                </a:cubicBezTo>
                <a:cubicBezTo>
                  <a:pt x="243390" y="528727"/>
                  <a:pt x="235909" y="483729"/>
                  <a:pt x="220945" y="442481"/>
                </a:cubicBezTo>
                <a:cubicBezTo>
                  <a:pt x="213463" y="404983"/>
                  <a:pt x="202241" y="363734"/>
                  <a:pt x="187278" y="329986"/>
                </a:cubicBezTo>
                <a:cubicBezTo>
                  <a:pt x="164833" y="258739"/>
                  <a:pt x="138647" y="198741"/>
                  <a:pt x="116202" y="149994"/>
                </a:cubicBezTo>
                <a:cubicBezTo>
                  <a:pt x="67571" y="52498"/>
                  <a:pt x="30162" y="3750"/>
                  <a:pt x="30162" y="3750"/>
                </a:cubicBezTo>
                <a:close/>
              </a:path>
            </a:pathLst>
          </a:custGeom>
          <a:solidFill>
            <a:srgbClr val="2F416F"/>
          </a:solidFill>
          <a:ln w="12700">
            <a:noFill/>
          </a:ln>
          <a:effectLst>
            <a:softEdge rad="0"/>
          </a:effectLst>
        </p:spPr>
        <p:txBody>
          <a:bodyPr vert="horz" wrap="square" lIns="0" tIns="0" rIns="0" bIns="0" numCol="1" anchor="ctr" anchorCtr="0" compatLnSpc="1"/>
          <a:p>
            <a:pPr algn="ctr"/>
            <a:endParaRPr lang="zh-CN" altLang="en-US">
              <a:solidFill>
                <a:schemeClr val="bg1"/>
              </a:solidFill>
            </a:endParaRPr>
          </a:p>
        </p:txBody>
      </p:sp>
      <p:sp>
        <p:nvSpPr>
          <p:cNvPr id="11" name="文本框 10"/>
          <p:cNvSpPr txBox="1"/>
          <p:nvPr/>
        </p:nvSpPr>
        <p:spPr>
          <a:xfrm>
            <a:off x="6391910" y="2260600"/>
            <a:ext cx="1508760" cy="460375"/>
          </a:xfrm>
          <a:prstGeom prst="rect">
            <a:avLst/>
          </a:prstGeom>
          <a:noFill/>
        </p:spPr>
        <p:txBody>
          <a:bodyPr wrap="square" rtlCol="0">
            <a:spAutoFit/>
          </a:bodyPr>
          <a:p>
            <a:r>
              <a:rPr lang="zh-CN" altLang="en-US" sz="2400"/>
              <a:t>industry</a:t>
            </a:r>
            <a:endParaRPr lang="zh-CN" altLang="en-US" sz="2400"/>
          </a:p>
        </p:txBody>
      </p:sp>
      <p:sp>
        <p:nvSpPr>
          <p:cNvPr id="12" name="文本框 11"/>
          <p:cNvSpPr txBox="1"/>
          <p:nvPr/>
        </p:nvSpPr>
        <p:spPr>
          <a:xfrm>
            <a:off x="6405880" y="3526155"/>
            <a:ext cx="1508760" cy="460375"/>
          </a:xfrm>
          <a:prstGeom prst="rect">
            <a:avLst/>
          </a:prstGeom>
          <a:noFill/>
        </p:spPr>
        <p:txBody>
          <a:bodyPr wrap="square" rtlCol="0">
            <a:spAutoFit/>
          </a:bodyPr>
          <a:p>
            <a:r>
              <a:rPr lang="zh-CN" altLang="en-US" sz="2400"/>
              <a:t>academy</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P spid="31" grpId="0" bldLvl="0" animBg="1"/>
      <p:bldP spid="9" grpId="0" bldLvl="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2156460" cy="398780"/>
          </a:xfrm>
          <a:prstGeom prst="rect">
            <a:avLst/>
          </a:prstGeom>
          <a:noFill/>
        </p:spPr>
        <p:txBody>
          <a:bodyPr wrap="none" rtlCol="0">
            <a:spAutoFit/>
          </a:bodyPr>
          <a:p>
            <a:pPr algn="l"/>
            <a:r>
              <a:rPr lang="en-US" altLang="zh-CN" sz="2000" b="1"/>
              <a:t>5.4  Treatments</a:t>
            </a:r>
            <a:endParaRPr lang="en-US" altLang="zh-CN" sz="2000" b="1"/>
          </a:p>
        </p:txBody>
      </p:sp>
      <p:pic>
        <p:nvPicPr>
          <p:cNvPr id="7" name="图片 6"/>
          <p:cNvPicPr>
            <a:picLocks noChangeAspect="1"/>
          </p:cNvPicPr>
          <p:nvPr/>
        </p:nvPicPr>
        <p:blipFill>
          <a:blip r:embed="rId1"/>
          <a:stretch>
            <a:fillRect/>
          </a:stretch>
        </p:blipFill>
        <p:spPr>
          <a:xfrm>
            <a:off x="2721610" y="1814195"/>
            <a:ext cx="7446645" cy="3533140"/>
          </a:xfrm>
          <a:prstGeom prst="rect">
            <a:avLst/>
          </a:prstGeom>
        </p:spPr>
      </p:pic>
      <p:sp>
        <p:nvSpPr>
          <p:cNvPr id="8" name="文本框 7"/>
          <p:cNvSpPr txBox="1"/>
          <p:nvPr/>
        </p:nvSpPr>
        <p:spPr>
          <a:xfrm>
            <a:off x="0" y="5871210"/>
            <a:ext cx="12192000" cy="368300"/>
          </a:xfrm>
          <a:prstGeom prst="rect">
            <a:avLst/>
          </a:prstGeom>
          <a:noFill/>
        </p:spPr>
        <p:txBody>
          <a:bodyPr wrap="square" rtlCol="0" anchor="t">
            <a:spAutoFit/>
          </a:bodyPr>
          <a:p>
            <a:pPr algn="ctr"/>
            <a:r>
              <a:rPr lang="zh-CN" altLang="en-US" b="1"/>
              <a:t>Table 4: Treatments</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1402715" cy="398780"/>
          </a:xfrm>
          <a:prstGeom prst="rect">
            <a:avLst/>
          </a:prstGeom>
          <a:noFill/>
        </p:spPr>
        <p:txBody>
          <a:bodyPr wrap="none" rtlCol="0">
            <a:spAutoFit/>
          </a:bodyPr>
          <a:p>
            <a:pPr algn="l"/>
            <a:r>
              <a:rPr lang="en-US" altLang="zh-CN" sz="2000" b="1"/>
              <a:t>5.5  Tasks</a:t>
            </a:r>
            <a:endParaRPr lang="en-US" altLang="zh-CN" sz="2000" b="1"/>
          </a:p>
        </p:txBody>
      </p:sp>
      <p:sp>
        <p:nvSpPr>
          <p:cNvPr id="7" name="文本框 6"/>
          <p:cNvSpPr txBox="1"/>
          <p:nvPr/>
        </p:nvSpPr>
        <p:spPr>
          <a:xfrm>
            <a:off x="1062990" y="1583055"/>
            <a:ext cx="10641965" cy="645160"/>
          </a:xfrm>
          <a:prstGeom prst="rect">
            <a:avLst/>
          </a:prstGeom>
          <a:noFill/>
        </p:spPr>
        <p:txBody>
          <a:bodyPr wrap="square" rtlCol="0">
            <a:spAutoFit/>
          </a:bodyPr>
          <a:p>
            <a:pPr algn="l"/>
            <a:r>
              <a:rPr lang="en-US" b="1">
                <a:solidFill>
                  <a:srgbClr val="FF0000"/>
                </a:solidFill>
              </a:rPr>
              <a:t>A1:</a:t>
            </a:r>
            <a:r>
              <a:rPr lang="en-US"/>
              <a:t>     </a:t>
            </a:r>
            <a:r>
              <a:t>Look for the term T1 in the names of classes and their attributes and methods, and describe the spread of these classes in the system.</a:t>
            </a:r>
            <a:endParaRPr lang="zh-CN" altLang="en-US"/>
          </a:p>
        </p:txBody>
      </p:sp>
      <p:sp>
        <p:nvSpPr>
          <p:cNvPr id="8" name="文本框 7"/>
          <p:cNvSpPr txBox="1"/>
          <p:nvPr/>
        </p:nvSpPr>
        <p:spPr>
          <a:xfrm>
            <a:off x="1062990" y="2376805"/>
            <a:ext cx="10641330" cy="645160"/>
          </a:xfrm>
          <a:prstGeom prst="rect">
            <a:avLst/>
          </a:prstGeom>
          <a:noFill/>
        </p:spPr>
        <p:txBody>
          <a:bodyPr wrap="square" rtlCol="0" anchor="t">
            <a:spAutoFit/>
          </a:bodyPr>
          <a:p>
            <a:r>
              <a:rPr lang="en-US" altLang="zh-CN" b="1">
                <a:solidFill>
                  <a:srgbClr val="FF0000"/>
                </a:solidFill>
              </a:rPr>
              <a:t>A2.1:</a:t>
            </a:r>
            <a:r>
              <a:rPr lang="en-US" altLang="zh-CN"/>
              <a:t>  </a:t>
            </a:r>
            <a:r>
              <a:rPr lang="zh-CN" altLang="en-US"/>
              <a:t>Look for the term T1 in the names of classes and their attributes and methods, and describe the spread of these classes in the system.</a:t>
            </a:r>
            <a:endParaRPr lang="zh-CN" altLang="en-US"/>
          </a:p>
        </p:txBody>
      </p:sp>
      <p:sp>
        <p:nvSpPr>
          <p:cNvPr id="9" name="文本框 8"/>
          <p:cNvSpPr txBox="1"/>
          <p:nvPr/>
        </p:nvSpPr>
        <p:spPr>
          <a:xfrm>
            <a:off x="1062990" y="3194685"/>
            <a:ext cx="10356850" cy="645160"/>
          </a:xfrm>
          <a:prstGeom prst="rect">
            <a:avLst/>
          </a:prstGeom>
          <a:noFill/>
        </p:spPr>
        <p:txBody>
          <a:bodyPr wrap="square" rtlCol="0" anchor="t">
            <a:spAutoFit/>
          </a:bodyPr>
          <a:p>
            <a:r>
              <a:rPr lang="en-US" altLang="zh-CN" b="1">
                <a:solidFill>
                  <a:srgbClr val="FF0000"/>
                </a:solidFill>
                <a:sym typeface="+mn-ea"/>
              </a:rPr>
              <a:t>A2.2:  </a:t>
            </a:r>
            <a:r>
              <a:rPr lang="zh-CN" altLang="en-US"/>
              <a:t>Look for the term T2 in the names of classes and their attributes and methods, and describe the spread of these classes in the system.</a:t>
            </a:r>
            <a:endParaRPr lang="zh-CN" altLang="en-US"/>
          </a:p>
        </p:txBody>
      </p:sp>
      <p:sp>
        <p:nvSpPr>
          <p:cNvPr id="10" name="文本框 9"/>
          <p:cNvSpPr txBox="1"/>
          <p:nvPr/>
        </p:nvSpPr>
        <p:spPr>
          <a:xfrm>
            <a:off x="1062990" y="3966845"/>
            <a:ext cx="10356850" cy="1198880"/>
          </a:xfrm>
          <a:prstGeom prst="rect">
            <a:avLst/>
          </a:prstGeom>
          <a:noFill/>
        </p:spPr>
        <p:txBody>
          <a:bodyPr wrap="square" rtlCol="0" anchor="t">
            <a:spAutoFit/>
          </a:bodyPr>
          <a:p>
            <a:r>
              <a:rPr lang="en-US" altLang="zh-CN" b="1">
                <a:solidFill>
                  <a:srgbClr val="FF0000"/>
                </a:solidFill>
              </a:rPr>
              <a:t>A3: </a:t>
            </a:r>
            <a:r>
              <a:rPr lang="en-US" altLang="zh-CN"/>
              <a:t>    </a:t>
            </a:r>
            <a:r>
              <a:rPr lang="zh-CN" altLang="en-US"/>
              <a:t>Evaluate the change impact of class C by considering its caller classes (classes invoking any of its methods). The assessment is done in terms of both intensity (number of potentially affected classes) and dispersion (how these classes are distributed in the package structure).</a:t>
            </a:r>
            <a:endParaRPr lang="zh-CN" altLang="en-US"/>
          </a:p>
        </p:txBody>
      </p:sp>
      <p:sp>
        <p:nvSpPr>
          <p:cNvPr id="11" name="文本框 10"/>
          <p:cNvSpPr txBox="1"/>
          <p:nvPr/>
        </p:nvSpPr>
        <p:spPr>
          <a:xfrm>
            <a:off x="1062355" y="5221605"/>
            <a:ext cx="10217150" cy="368300"/>
          </a:xfrm>
          <a:prstGeom prst="rect">
            <a:avLst/>
          </a:prstGeom>
          <a:noFill/>
        </p:spPr>
        <p:txBody>
          <a:bodyPr wrap="square" rtlCol="0" anchor="t">
            <a:spAutoFit/>
          </a:bodyPr>
          <a:p>
            <a:r>
              <a:rPr lang="en-US" altLang="zh-CN" b="1">
                <a:solidFill>
                  <a:srgbClr val="FF0000"/>
                </a:solidFill>
              </a:rPr>
              <a:t>A4.1: </a:t>
            </a:r>
            <a:r>
              <a:rPr lang="en-US" altLang="zh-CN"/>
              <a:t>  </a:t>
            </a:r>
            <a:r>
              <a:rPr lang="zh-CN" altLang="en-US"/>
              <a:t>Find the three classes with the highest number of methods (NOM) in the system.</a:t>
            </a:r>
            <a:endParaRPr lang="zh-CN" altLang="en-US"/>
          </a:p>
        </p:txBody>
      </p:sp>
      <p:sp>
        <p:nvSpPr>
          <p:cNvPr id="12" name="文本框 11"/>
          <p:cNvSpPr txBox="1"/>
          <p:nvPr/>
        </p:nvSpPr>
        <p:spPr>
          <a:xfrm>
            <a:off x="1062355" y="5826125"/>
            <a:ext cx="10766425" cy="645160"/>
          </a:xfrm>
          <a:prstGeom prst="rect">
            <a:avLst/>
          </a:prstGeom>
          <a:noFill/>
        </p:spPr>
        <p:txBody>
          <a:bodyPr wrap="square" rtlCol="0" anchor="t">
            <a:spAutoFit/>
          </a:bodyPr>
          <a:p>
            <a:r>
              <a:rPr lang="en-US" altLang="zh-CN" b="1">
                <a:solidFill>
                  <a:srgbClr val="FF0000"/>
                </a:solidFill>
              </a:rPr>
              <a:t>A4.2:</a:t>
            </a:r>
            <a:r>
              <a:rPr lang="en-US" altLang="zh-CN"/>
              <a:t>   </a:t>
            </a:r>
            <a:r>
              <a:rPr lang="zh-CN" altLang="en-US"/>
              <a:t>Find the three classes with the highest average number of lines of code per method in the system.</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180080" cy="368300"/>
          </a:xfrm>
          <a:prstGeom prst="rect">
            <a:avLst/>
          </a:prstGeom>
          <a:noFill/>
        </p:spPr>
        <p:txBody>
          <a:bodyPr wrap="none" rtlCol="0">
            <a:spAutoFit/>
          </a:bodyPr>
          <a:lstStyle/>
          <a:p>
            <a:pPr algn="l"/>
            <a:r>
              <a:rPr lang="en-US" altLang="zh-CN">
                <a:sym typeface="+mn-ea"/>
              </a:rPr>
              <a:t> 5.  EXPERIMENTAL DESIGN</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1402715" cy="398780"/>
          </a:xfrm>
          <a:prstGeom prst="rect">
            <a:avLst/>
          </a:prstGeom>
          <a:noFill/>
        </p:spPr>
        <p:txBody>
          <a:bodyPr wrap="none" rtlCol="0">
            <a:spAutoFit/>
          </a:bodyPr>
          <a:p>
            <a:pPr algn="l"/>
            <a:r>
              <a:rPr lang="en-US" altLang="zh-CN" sz="2000" b="1"/>
              <a:t>5.5  Tasks</a:t>
            </a:r>
            <a:endParaRPr lang="en-US" altLang="zh-CN" sz="2000" b="1"/>
          </a:p>
        </p:txBody>
      </p:sp>
      <p:sp>
        <p:nvSpPr>
          <p:cNvPr id="7" name="文本框 6"/>
          <p:cNvSpPr txBox="1"/>
          <p:nvPr/>
        </p:nvSpPr>
        <p:spPr>
          <a:xfrm>
            <a:off x="1062990" y="1583055"/>
            <a:ext cx="10641965" cy="368300"/>
          </a:xfrm>
          <a:prstGeom prst="rect">
            <a:avLst/>
          </a:prstGeom>
          <a:noFill/>
        </p:spPr>
        <p:txBody>
          <a:bodyPr wrap="square" rtlCol="0">
            <a:spAutoFit/>
          </a:bodyPr>
          <a:p>
            <a:pPr algn="l"/>
            <a:r>
              <a:rPr lang="en-US" b="1">
                <a:solidFill>
                  <a:srgbClr val="FF0000"/>
                </a:solidFill>
              </a:rPr>
              <a:t>B1.1:</a:t>
            </a:r>
            <a:r>
              <a:rPr lang="en-US"/>
              <a:t>   </a:t>
            </a:r>
            <a:r>
              <a:t>Identify the package with the highest percentage of god classes in the system.</a:t>
            </a:r>
          </a:p>
        </p:txBody>
      </p:sp>
      <p:sp>
        <p:nvSpPr>
          <p:cNvPr id="8" name="文本框 7"/>
          <p:cNvSpPr txBox="1"/>
          <p:nvPr/>
        </p:nvSpPr>
        <p:spPr>
          <a:xfrm>
            <a:off x="1062990" y="2376805"/>
            <a:ext cx="10641330" cy="368300"/>
          </a:xfrm>
          <a:prstGeom prst="rect">
            <a:avLst/>
          </a:prstGeom>
          <a:noFill/>
        </p:spPr>
        <p:txBody>
          <a:bodyPr wrap="square" rtlCol="0" anchor="t">
            <a:spAutoFit/>
          </a:bodyPr>
          <a:p>
            <a:r>
              <a:rPr lang="en-US" altLang="zh-CN" b="1">
                <a:solidFill>
                  <a:srgbClr val="FF0000"/>
                </a:solidFill>
              </a:rPr>
              <a:t>B1.2:</a:t>
            </a:r>
            <a:r>
              <a:rPr lang="en-US" altLang="zh-CN"/>
              <a:t>   </a:t>
            </a:r>
            <a:r>
              <a:rPr lang="zh-CN" altLang="en-US"/>
              <a:t>Identify the god class containing the largest number of methods in the system.</a:t>
            </a:r>
            <a:endParaRPr lang="zh-CN" altLang="en-US"/>
          </a:p>
        </p:txBody>
      </p:sp>
      <p:sp>
        <p:nvSpPr>
          <p:cNvPr id="9" name="文本框 8"/>
          <p:cNvSpPr txBox="1"/>
          <p:nvPr/>
        </p:nvSpPr>
        <p:spPr>
          <a:xfrm>
            <a:off x="1062990" y="3194685"/>
            <a:ext cx="10356850" cy="645160"/>
          </a:xfrm>
          <a:prstGeom prst="rect">
            <a:avLst/>
          </a:prstGeom>
          <a:noFill/>
        </p:spPr>
        <p:txBody>
          <a:bodyPr wrap="square" rtlCol="0" anchor="t">
            <a:spAutoFit/>
          </a:bodyPr>
          <a:p>
            <a:r>
              <a:rPr lang="en-US" altLang="zh-CN" b="1">
                <a:solidFill>
                  <a:srgbClr val="FF0000"/>
                </a:solidFill>
                <a:sym typeface="+mn-ea"/>
              </a:rPr>
              <a:t>B2.1:   </a:t>
            </a:r>
            <a:r>
              <a:rPr lang="zh-CN" altLang="en-US"/>
              <a:t>Identify the dominant class-level design problem (the design problem that affects the largest number of classes) in the system.</a:t>
            </a:r>
            <a:endParaRPr lang="zh-CN" altLang="en-US"/>
          </a:p>
        </p:txBody>
      </p:sp>
      <p:sp>
        <p:nvSpPr>
          <p:cNvPr id="10" name="文本框 9"/>
          <p:cNvSpPr txBox="1"/>
          <p:nvPr/>
        </p:nvSpPr>
        <p:spPr>
          <a:xfrm>
            <a:off x="1076960" y="4319270"/>
            <a:ext cx="10356850" cy="645160"/>
          </a:xfrm>
          <a:prstGeom prst="rect">
            <a:avLst/>
          </a:prstGeom>
          <a:noFill/>
        </p:spPr>
        <p:txBody>
          <a:bodyPr wrap="square" rtlCol="0" anchor="t">
            <a:spAutoFit/>
          </a:bodyPr>
          <a:p>
            <a:r>
              <a:rPr lang="en-US" altLang="zh-CN" b="1">
                <a:solidFill>
                  <a:srgbClr val="FF0000"/>
                </a:solidFill>
              </a:rPr>
              <a:t>B2.2: </a:t>
            </a:r>
            <a:r>
              <a:rPr lang="en-US" altLang="zh-CN"/>
              <a:t>  </a:t>
            </a:r>
            <a:r>
              <a:rPr lang="zh-CN" altLang="en-US"/>
              <a:t>Write an overview of the class-level design problems in the system. Describe your most interesting or unexpected observations.</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821815" cy="368300"/>
          </a:xfrm>
          <a:prstGeom prst="rect">
            <a:avLst/>
          </a:prstGeom>
          <a:noFill/>
        </p:spPr>
        <p:txBody>
          <a:bodyPr wrap="none" rtlCol="0">
            <a:spAutoFit/>
          </a:bodyPr>
          <a:lstStyle/>
          <a:p>
            <a:pPr algn="l"/>
            <a:r>
              <a:rPr lang="en-US" altLang="zh-CN">
                <a:sym typeface="+mn-ea"/>
              </a:rPr>
              <a:t> 6. OPERATION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7" name="图片 6"/>
          <p:cNvPicPr>
            <a:picLocks noChangeAspect="1"/>
          </p:cNvPicPr>
          <p:nvPr/>
        </p:nvPicPr>
        <p:blipFill>
          <a:blip r:embed="rId1"/>
          <a:stretch>
            <a:fillRect/>
          </a:stretch>
        </p:blipFill>
        <p:spPr>
          <a:xfrm>
            <a:off x="2557145" y="1214755"/>
            <a:ext cx="7444740" cy="4638040"/>
          </a:xfrm>
          <a:prstGeom prst="rect">
            <a:avLst/>
          </a:prstGeom>
        </p:spPr>
      </p:pic>
      <p:sp>
        <p:nvSpPr>
          <p:cNvPr id="8" name="文本框 7"/>
          <p:cNvSpPr txBox="1"/>
          <p:nvPr/>
        </p:nvSpPr>
        <p:spPr>
          <a:xfrm>
            <a:off x="0" y="6049010"/>
            <a:ext cx="12192000" cy="368300"/>
          </a:xfrm>
          <a:prstGeom prst="rect">
            <a:avLst/>
          </a:prstGeom>
          <a:noFill/>
        </p:spPr>
        <p:txBody>
          <a:bodyPr wrap="square" rtlCol="0" anchor="t">
            <a:spAutoFit/>
          </a:bodyPr>
          <a:p>
            <a:pPr algn="ctr"/>
            <a:r>
              <a:rPr lang="zh-CN" altLang="en-US" b="1"/>
              <a:t>Figure 3: The timeline of the experiment</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580005" cy="368300"/>
          </a:xfrm>
          <a:prstGeom prst="rect">
            <a:avLst/>
          </a:prstGeom>
          <a:noFill/>
        </p:spPr>
        <p:txBody>
          <a:bodyPr wrap="none" rtlCol="0">
            <a:spAutoFit/>
          </a:bodyPr>
          <a:lstStyle/>
          <a:p>
            <a:pPr algn="l"/>
            <a:r>
              <a:rPr lang="en-US" altLang="zh-CN">
                <a:sym typeface="+mn-ea"/>
              </a:rPr>
              <a:t> 7. DATA COLLECTION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圆角矩形 7"/>
          <p:cNvSpPr/>
          <p:nvPr/>
        </p:nvSpPr>
        <p:spPr>
          <a:xfrm>
            <a:off x="4916170" y="1708150"/>
            <a:ext cx="3198495" cy="694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Personal Information</a:t>
            </a:r>
            <a:endParaRPr lang="zh-CN" altLang="en-US"/>
          </a:p>
        </p:txBody>
      </p:sp>
      <p:sp>
        <p:nvSpPr>
          <p:cNvPr id="9" name="圆角矩形 8"/>
          <p:cNvSpPr/>
          <p:nvPr/>
        </p:nvSpPr>
        <p:spPr>
          <a:xfrm>
            <a:off x="4916170" y="2831465"/>
            <a:ext cx="3198495" cy="694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 Timing Data</a:t>
            </a:r>
            <a:endParaRPr lang="zh-CN" altLang="en-US"/>
          </a:p>
        </p:txBody>
      </p:sp>
      <p:sp>
        <p:nvSpPr>
          <p:cNvPr id="10" name="圆角矩形 9"/>
          <p:cNvSpPr/>
          <p:nvPr/>
        </p:nvSpPr>
        <p:spPr>
          <a:xfrm>
            <a:off x="4916170" y="3962400"/>
            <a:ext cx="3198495" cy="694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 Correctness Data</a:t>
            </a:r>
            <a:endParaRPr lang="zh-CN" altLang="en-US"/>
          </a:p>
        </p:txBody>
      </p:sp>
      <p:sp>
        <p:nvSpPr>
          <p:cNvPr id="11" name="圆角矩形 10"/>
          <p:cNvSpPr/>
          <p:nvPr/>
        </p:nvSpPr>
        <p:spPr>
          <a:xfrm>
            <a:off x="4916170" y="5094605"/>
            <a:ext cx="3198495" cy="69405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t> Participants’ Feedback</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81660" y="1859915"/>
            <a:ext cx="10828020" cy="1014730"/>
          </a:xfrm>
          <a:prstGeom prst="rect">
            <a:avLst/>
          </a:prstGeom>
          <a:noFill/>
        </p:spPr>
        <p:txBody>
          <a:bodyPr wrap="square" rtlCol="0" anchor="t">
            <a:spAutoFit/>
          </a:bodyPr>
          <a:p>
            <a:r>
              <a:rPr lang="en-US" altLang="zh-CN" sz="2000"/>
              <a:t>   </a:t>
            </a:r>
            <a:r>
              <a:rPr lang="zh-CN" altLang="en-US" sz="2000"/>
              <a:t>Software visualization is a popular program comprehension tech_x0002_nique used in the context of software maintenance, reverse engineering, and software evolution analysis.</a:t>
            </a:r>
            <a:endParaRPr lang="zh-CN" altLang="en-US" sz="2000"/>
          </a:p>
        </p:txBody>
      </p:sp>
      <p:sp>
        <p:nvSpPr>
          <p:cNvPr id="12" name="文本框 11"/>
          <p:cNvSpPr txBox="1"/>
          <p:nvPr/>
        </p:nvSpPr>
        <p:spPr>
          <a:xfrm>
            <a:off x="605155" y="3473450"/>
            <a:ext cx="10981690" cy="1014730"/>
          </a:xfrm>
          <a:prstGeom prst="rect">
            <a:avLst/>
          </a:prstGeom>
          <a:noFill/>
        </p:spPr>
        <p:txBody>
          <a:bodyPr wrap="square" rtlCol="0" anchor="t">
            <a:spAutoFit/>
          </a:bodyPr>
          <a:p>
            <a:r>
              <a:rPr lang="en-US" altLang="zh-CN" sz="2000"/>
              <a:t>   </a:t>
            </a:r>
            <a:r>
              <a:rPr lang="zh-CN" altLang="en-US" sz="2000"/>
              <a:t>We present a controlled experiment for the empirical evaluation of a 3D software visualization approach based on a city metaphor  and implemented in a tool called CodeCity. </a:t>
            </a:r>
            <a:endParaRPr lang="zh-CN" altLang="en-US" sz="2000"/>
          </a:p>
        </p:txBody>
      </p:sp>
      <p:sp>
        <p:nvSpPr>
          <p:cNvPr id="3" name="文本框 2"/>
          <p:cNvSpPr txBox="1"/>
          <p:nvPr/>
        </p:nvSpPr>
        <p:spPr>
          <a:xfrm>
            <a:off x="4771390" y="815340"/>
            <a:ext cx="2648585" cy="645160"/>
          </a:xfrm>
          <a:prstGeom prst="rect">
            <a:avLst/>
          </a:prstGeom>
          <a:noFill/>
        </p:spPr>
        <p:txBody>
          <a:bodyPr wrap="none" rtlCol="0">
            <a:spAutoFit/>
          </a:bodyPr>
          <a:p>
            <a:pPr algn="l"/>
            <a:r>
              <a:rPr lang="zh-CN" altLang="en-US" sz="3600" b="1">
                <a:solidFill>
                  <a:srgbClr val="FF0000"/>
                </a:solidFill>
              </a:rPr>
              <a:t>ABSTRACT</a:t>
            </a:r>
            <a:endParaRPr lang="zh-CN" altLang="en-US" sz="3600" b="1">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235200" cy="368300"/>
          </a:xfrm>
          <a:prstGeom prst="rect">
            <a:avLst/>
          </a:prstGeom>
          <a:noFill/>
        </p:spPr>
        <p:txBody>
          <a:bodyPr wrap="none" rtlCol="0">
            <a:spAutoFit/>
          </a:bodyPr>
          <a:lstStyle/>
          <a:p>
            <a:pPr algn="l"/>
            <a:r>
              <a:rPr lang="en-US" altLang="zh-CN">
                <a:sym typeface="+mn-ea"/>
              </a:rPr>
              <a:t> 8. DATA ANALYSIS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3916045" cy="398780"/>
          </a:xfrm>
          <a:prstGeom prst="rect">
            <a:avLst/>
          </a:prstGeom>
          <a:noFill/>
        </p:spPr>
        <p:txBody>
          <a:bodyPr wrap="none" rtlCol="0">
            <a:spAutoFit/>
          </a:bodyPr>
          <a:p>
            <a:pPr algn="l"/>
            <a:r>
              <a:rPr lang="en-US" altLang="zh-CN" sz="2000" b="1"/>
              <a:t>8.1 Preliminary Data Analysis</a:t>
            </a:r>
            <a:endParaRPr lang="en-US" altLang="zh-CN" sz="2000" b="1"/>
          </a:p>
        </p:txBody>
      </p:sp>
      <p:pic>
        <p:nvPicPr>
          <p:cNvPr id="7" name="图片 6"/>
          <p:cNvPicPr>
            <a:picLocks noChangeAspect="1"/>
          </p:cNvPicPr>
          <p:nvPr/>
        </p:nvPicPr>
        <p:blipFill>
          <a:blip r:embed="rId1"/>
          <a:stretch>
            <a:fillRect/>
          </a:stretch>
        </p:blipFill>
        <p:spPr>
          <a:xfrm>
            <a:off x="1978025" y="1547495"/>
            <a:ext cx="8574405" cy="4101465"/>
          </a:xfrm>
          <a:prstGeom prst="rect">
            <a:avLst/>
          </a:prstGeom>
        </p:spPr>
      </p:pic>
      <p:sp>
        <p:nvSpPr>
          <p:cNvPr id="8" name="文本框 7"/>
          <p:cNvSpPr txBox="1"/>
          <p:nvPr/>
        </p:nvSpPr>
        <p:spPr>
          <a:xfrm>
            <a:off x="0" y="6102985"/>
            <a:ext cx="12192635" cy="368300"/>
          </a:xfrm>
          <a:prstGeom prst="rect">
            <a:avLst/>
          </a:prstGeom>
          <a:noFill/>
        </p:spPr>
        <p:txBody>
          <a:bodyPr wrap="square" rtlCol="0" anchor="t">
            <a:spAutoFit/>
          </a:bodyPr>
          <a:p>
            <a:pPr algn="ctr"/>
            <a:r>
              <a:rPr lang="zh-CN" altLang="en-US" b="1"/>
              <a:t>Figure 4: Histograms of perceived difficulty per task</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235200" cy="368300"/>
          </a:xfrm>
          <a:prstGeom prst="rect">
            <a:avLst/>
          </a:prstGeom>
          <a:noFill/>
        </p:spPr>
        <p:txBody>
          <a:bodyPr wrap="none" rtlCol="0">
            <a:spAutoFit/>
          </a:bodyPr>
          <a:lstStyle/>
          <a:p>
            <a:pPr algn="l"/>
            <a:r>
              <a:rPr lang="en-US" altLang="zh-CN">
                <a:sym typeface="+mn-ea"/>
              </a:rPr>
              <a:t> 8. DATA ANALYSIS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2651760" cy="398780"/>
          </a:xfrm>
          <a:prstGeom prst="rect">
            <a:avLst/>
          </a:prstGeom>
          <a:noFill/>
        </p:spPr>
        <p:txBody>
          <a:bodyPr wrap="none" rtlCol="0">
            <a:spAutoFit/>
          </a:bodyPr>
          <a:p>
            <a:pPr algn="l"/>
            <a:r>
              <a:rPr lang="en-US" altLang="zh-CN" sz="2000" b="1"/>
              <a:t>8.2 Outlier Analysis</a:t>
            </a:r>
            <a:endParaRPr lang="en-US" altLang="zh-CN" sz="2000" b="1"/>
          </a:p>
        </p:txBody>
      </p:sp>
      <p:sp>
        <p:nvSpPr>
          <p:cNvPr id="7" name="文本框 6"/>
          <p:cNvSpPr txBox="1"/>
          <p:nvPr/>
        </p:nvSpPr>
        <p:spPr>
          <a:xfrm>
            <a:off x="934720" y="2185670"/>
            <a:ext cx="10344150" cy="1568450"/>
          </a:xfrm>
          <a:prstGeom prst="rect">
            <a:avLst/>
          </a:prstGeom>
          <a:noFill/>
        </p:spPr>
        <p:txBody>
          <a:bodyPr wrap="square" rtlCol="0" anchor="t">
            <a:spAutoFit/>
          </a:bodyPr>
          <a:p>
            <a:r>
              <a:rPr lang="en-US" altLang="zh-CN" sz="2400"/>
              <a:t>     </a:t>
            </a:r>
            <a:r>
              <a:rPr lang="zh-CN" altLang="en-US" sz="2400"/>
              <a:t>Before performing our statistical test, we followed the  suggestion of Wohlin et al.  regarding the removal of outliers caused by exceptional conditions, to allow us to draw valid conclusions  from the data.</a:t>
            </a:r>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235200" cy="368300"/>
          </a:xfrm>
          <a:prstGeom prst="rect">
            <a:avLst/>
          </a:prstGeom>
          <a:noFill/>
        </p:spPr>
        <p:txBody>
          <a:bodyPr wrap="none" rtlCol="0">
            <a:spAutoFit/>
          </a:bodyPr>
          <a:lstStyle/>
          <a:p>
            <a:pPr algn="l"/>
            <a:r>
              <a:rPr lang="en-US" altLang="zh-CN">
                <a:sym typeface="+mn-ea"/>
              </a:rPr>
              <a:t> 8. DATA ANALYSIS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2716530" cy="398780"/>
          </a:xfrm>
          <a:prstGeom prst="rect">
            <a:avLst/>
          </a:prstGeom>
          <a:noFill/>
        </p:spPr>
        <p:txBody>
          <a:bodyPr wrap="none" rtlCol="0">
            <a:spAutoFit/>
          </a:bodyPr>
          <a:p>
            <a:pPr algn="l"/>
            <a:r>
              <a:rPr lang="en-US" altLang="zh-CN" sz="2000" b="1"/>
              <a:t>8.3 Subject Analysis</a:t>
            </a:r>
            <a:endParaRPr lang="en-US" altLang="zh-CN" sz="2000" b="1"/>
          </a:p>
        </p:txBody>
      </p:sp>
      <p:pic>
        <p:nvPicPr>
          <p:cNvPr id="7" name="图片 6"/>
          <p:cNvPicPr>
            <a:picLocks noChangeAspect="1"/>
          </p:cNvPicPr>
          <p:nvPr/>
        </p:nvPicPr>
        <p:blipFill>
          <a:blip r:embed="rId1"/>
          <a:stretch>
            <a:fillRect/>
          </a:stretch>
        </p:blipFill>
        <p:spPr>
          <a:xfrm>
            <a:off x="480060" y="2409825"/>
            <a:ext cx="4807585" cy="2038350"/>
          </a:xfrm>
          <a:prstGeom prst="rect">
            <a:avLst/>
          </a:prstGeom>
        </p:spPr>
      </p:pic>
      <p:pic>
        <p:nvPicPr>
          <p:cNvPr id="8" name="图片 7"/>
          <p:cNvPicPr>
            <a:picLocks noChangeAspect="1"/>
          </p:cNvPicPr>
          <p:nvPr/>
        </p:nvPicPr>
        <p:blipFill>
          <a:blip r:embed="rId2"/>
          <a:stretch>
            <a:fillRect/>
          </a:stretch>
        </p:blipFill>
        <p:spPr>
          <a:xfrm>
            <a:off x="5943600" y="1925955"/>
            <a:ext cx="5761990" cy="3006725"/>
          </a:xfrm>
          <a:prstGeom prst="rect">
            <a:avLst/>
          </a:prstGeom>
        </p:spPr>
      </p:pic>
      <p:sp>
        <p:nvSpPr>
          <p:cNvPr id="9" name="文本框 8"/>
          <p:cNvSpPr txBox="1"/>
          <p:nvPr/>
        </p:nvSpPr>
        <p:spPr>
          <a:xfrm>
            <a:off x="1176020" y="5300980"/>
            <a:ext cx="3415030" cy="368300"/>
          </a:xfrm>
          <a:prstGeom prst="rect">
            <a:avLst/>
          </a:prstGeom>
          <a:noFill/>
        </p:spPr>
        <p:txBody>
          <a:bodyPr wrap="square" rtlCol="0" anchor="t">
            <a:spAutoFit/>
          </a:bodyPr>
          <a:p>
            <a:r>
              <a:rPr lang="zh-CN" altLang="en-US" b="1"/>
              <a:t>Table 6: Subject distribution</a:t>
            </a:r>
            <a:endParaRPr lang="zh-CN" altLang="en-US" b="1"/>
          </a:p>
        </p:txBody>
      </p:sp>
      <p:sp>
        <p:nvSpPr>
          <p:cNvPr id="10" name="文本框 9"/>
          <p:cNvSpPr txBox="1"/>
          <p:nvPr/>
        </p:nvSpPr>
        <p:spPr>
          <a:xfrm>
            <a:off x="7150100" y="5300980"/>
            <a:ext cx="3641090" cy="368300"/>
          </a:xfrm>
          <a:prstGeom prst="rect">
            <a:avLst/>
          </a:prstGeom>
          <a:noFill/>
        </p:spPr>
        <p:txBody>
          <a:bodyPr wrap="square" rtlCol="0" anchor="t">
            <a:spAutoFit/>
          </a:bodyPr>
          <a:p>
            <a:r>
              <a:rPr lang="zh-CN" altLang="en-US" b="1"/>
              <a:t>Figure 5: Subjects’ expertise</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52245" cy="368300"/>
          </a:xfrm>
          <a:prstGeom prst="rect">
            <a:avLst/>
          </a:prstGeom>
          <a:noFill/>
        </p:spPr>
        <p:txBody>
          <a:bodyPr wrap="none" rtlCol="0">
            <a:spAutoFit/>
          </a:bodyPr>
          <a:lstStyle/>
          <a:p>
            <a:pPr algn="l"/>
            <a:r>
              <a:rPr lang="en-US" altLang="zh-CN">
                <a:sym typeface="+mn-ea"/>
              </a:rPr>
              <a:t> 9. RESULTS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4664075" cy="398780"/>
          </a:xfrm>
          <a:prstGeom prst="rect">
            <a:avLst/>
          </a:prstGeom>
          <a:noFill/>
        </p:spPr>
        <p:txBody>
          <a:bodyPr wrap="none" rtlCol="0">
            <a:spAutoFit/>
          </a:bodyPr>
          <a:p>
            <a:pPr algn="l"/>
            <a:r>
              <a:rPr lang="en-US" altLang="zh-CN" sz="2000" b="1"/>
              <a:t>9.1 Analysis Results on Correctness</a:t>
            </a:r>
            <a:endParaRPr lang="en-US" altLang="zh-CN" sz="2000" b="1"/>
          </a:p>
        </p:txBody>
      </p:sp>
      <p:pic>
        <p:nvPicPr>
          <p:cNvPr id="7" name="图片 6"/>
          <p:cNvPicPr>
            <a:picLocks noChangeAspect="1"/>
          </p:cNvPicPr>
          <p:nvPr/>
        </p:nvPicPr>
        <p:blipFill>
          <a:blip r:embed="rId1"/>
          <a:stretch>
            <a:fillRect/>
          </a:stretch>
        </p:blipFill>
        <p:spPr>
          <a:xfrm>
            <a:off x="646430" y="1905000"/>
            <a:ext cx="5316220" cy="3483610"/>
          </a:xfrm>
          <a:prstGeom prst="rect">
            <a:avLst/>
          </a:prstGeom>
        </p:spPr>
      </p:pic>
      <p:sp>
        <p:nvSpPr>
          <p:cNvPr id="8" name="文本框 7"/>
          <p:cNvSpPr txBox="1"/>
          <p:nvPr/>
        </p:nvSpPr>
        <p:spPr>
          <a:xfrm>
            <a:off x="588010" y="5847715"/>
            <a:ext cx="5617210" cy="352425"/>
          </a:xfrm>
          <a:prstGeom prst="rect">
            <a:avLst/>
          </a:prstGeom>
          <a:noFill/>
        </p:spPr>
        <p:txBody>
          <a:bodyPr wrap="square" rtlCol="0" anchor="t">
            <a:spAutoFit/>
          </a:bodyPr>
          <a:p>
            <a:r>
              <a:rPr lang="zh-CN" altLang="en-US" sz="1700" b="1"/>
              <a:t>Figure 6: Means and box plots for correctness</a:t>
            </a:r>
            <a:endParaRPr lang="zh-CN" altLang="en-US" sz="1700" b="1"/>
          </a:p>
        </p:txBody>
      </p:sp>
      <p:pic>
        <p:nvPicPr>
          <p:cNvPr id="9" name="图片 8"/>
          <p:cNvPicPr>
            <a:picLocks noChangeAspect="1"/>
          </p:cNvPicPr>
          <p:nvPr/>
        </p:nvPicPr>
        <p:blipFill>
          <a:blip r:embed="rId2"/>
          <a:stretch>
            <a:fillRect/>
          </a:stretch>
        </p:blipFill>
        <p:spPr>
          <a:xfrm>
            <a:off x="6099810" y="2662555"/>
            <a:ext cx="5901690" cy="1938020"/>
          </a:xfrm>
          <a:prstGeom prst="rect">
            <a:avLst/>
          </a:prstGeom>
        </p:spPr>
      </p:pic>
      <p:sp>
        <p:nvSpPr>
          <p:cNvPr id="10" name="文本框 9"/>
          <p:cNvSpPr txBox="1"/>
          <p:nvPr/>
        </p:nvSpPr>
        <p:spPr>
          <a:xfrm>
            <a:off x="6205220" y="5847715"/>
            <a:ext cx="5986780" cy="352425"/>
          </a:xfrm>
          <a:prstGeom prst="rect">
            <a:avLst/>
          </a:prstGeom>
          <a:noFill/>
        </p:spPr>
        <p:txBody>
          <a:bodyPr wrap="square" rtlCol="0" anchor="t">
            <a:spAutoFit/>
          </a:bodyPr>
          <a:p>
            <a:r>
              <a:rPr lang="zh-CN" altLang="en-US" sz="1700" b="1"/>
              <a:t>Table 7: Descriptive statistics related to correctness</a:t>
            </a:r>
            <a:endParaRPr lang="zh-CN" altLang="en-US" sz="1700"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52245" cy="368300"/>
          </a:xfrm>
          <a:prstGeom prst="rect">
            <a:avLst/>
          </a:prstGeom>
          <a:noFill/>
        </p:spPr>
        <p:txBody>
          <a:bodyPr wrap="none" rtlCol="0">
            <a:spAutoFit/>
          </a:bodyPr>
          <a:lstStyle/>
          <a:p>
            <a:pPr algn="l"/>
            <a:r>
              <a:rPr lang="en-US" altLang="zh-CN">
                <a:sym typeface="+mn-ea"/>
              </a:rPr>
              <a:t> 9. RESULTS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5361940" cy="398780"/>
          </a:xfrm>
          <a:prstGeom prst="rect">
            <a:avLst/>
          </a:prstGeom>
          <a:noFill/>
        </p:spPr>
        <p:txBody>
          <a:bodyPr wrap="none" rtlCol="0">
            <a:spAutoFit/>
          </a:bodyPr>
          <a:p>
            <a:pPr algn="l"/>
            <a:r>
              <a:rPr lang="en-US" altLang="zh-CN" sz="2000" b="1"/>
              <a:t>9.2 Analysis Results on Completion Time</a:t>
            </a:r>
            <a:endParaRPr lang="en-US" altLang="zh-CN" sz="2000" b="1"/>
          </a:p>
        </p:txBody>
      </p:sp>
      <p:sp>
        <p:nvSpPr>
          <p:cNvPr id="9" name="文本框 8"/>
          <p:cNvSpPr txBox="1"/>
          <p:nvPr/>
        </p:nvSpPr>
        <p:spPr>
          <a:xfrm>
            <a:off x="588010" y="5847715"/>
            <a:ext cx="5617210" cy="352425"/>
          </a:xfrm>
          <a:prstGeom prst="rect">
            <a:avLst/>
          </a:prstGeom>
          <a:noFill/>
        </p:spPr>
        <p:txBody>
          <a:bodyPr wrap="square" rtlCol="0" anchor="t">
            <a:spAutoFit/>
          </a:bodyPr>
          <a:p>
            <a:r>
              <a:rPr lang="zh-CN" altLang="en-US" sz="1700" b="1"/>
              <a:t>Figure 6: Means and box plots for correctness</a:t>
            </a:r>
            <a:endParaRPr lang="zh-CN" altLang="en-US" sz="1700" b="1"/>
          </a:p>
        </p:txBody>
      </p:sp>
      <p:sp>
        <p:nvSpPr>
          <p:cNvPr id="11" name="文本框 10"/>
          <p:cNvSpPr txBox="1"/>
          <p:nvPr/>
        </p:nvSpPr>
        <p:spPr>
          <a:xfrm>
            <a:off x="5913755" y="5847715"/>
            <a:ext cx="6503035" cy="352425"/>
          </a:xfrm>
          <a:prstGeom prst="rect">
            <a:avLst/>
          </a:prstGeom>
          <a:noFill/>
        </p:spPr>
        <p:txBody>
          <a:bodyPr wrap="square" rtlCol="0" anchor="t">
            <a:spAutoFit/>
          </a:bodyPr>
          <a:p>
            <a:r>
              <a:rPr lang="zh-CN" altLang="en-US" sz="1700" b="1"/>
              <a:t>Table 7: Descriptive statistics related to completion time</a:t>
            </a:r>
            <a:endParaRPr lang="zh-CN" altLang="en-US" sz="1700" b="1"/>
          </a:p>
        </p:txBody>
      </p:sp>
      <p:pic>
        <p:nvPicPr>
          <p:cNvPr id="12" name="图片 11"/>
          <p:cNvPicPr>
            <a:picLocks noChangeAspect="1"/>
          </p:cNvPicPr>
          <p:nvPr/>
        </p:nvPicPr>
        <p:blipFill>
          <a:blip r:embed="rId1"/>
          <a:stretch>
            <a:fillRect/>
          </a:stretch>
        </p:blipFill>
        <p:spPr>
          <a:xfrm>
            <a:off x="588010" y="1976755"/>
            <a:ext cx="5325745" cy="3424555"/>
          </a:xfrm>
          <a:prstGeom prst="rect">
            <a:avLst/>
          </a:prstGeom>
        </p:spPr>
      </p:pic>
      <p:pic>
        <p:nvPicPr>
          <p:cNvPr id="15" name="图片 14" descr="QQ图片20201204165054"/>
          <p:cNvPicPr>
            <a:picLocks noChangeAspect="1"/>
          </p:cNvPicPr>
          <p:nvPr/>
        </p:nvPicPr>
        <p:blipFill>
          <a:blip r:embed="rId2"/>
          <a:stretch>
            <a:fillRect/>
          </a:stretch>
        </p:blipFill>
        <p:spPr>
          <a:xfrm>
            <a:off x="6111240" y="2567940"/>
            <a:ext cx="5839460" cy="197421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52245" cy="368300"/>
          </a:xfrm>
          <a:prstGeom prst="rect">
            <a:avLst/>
          </a:prstGeom>
          <a:noFill/>
        </p:spPr>
        <p:txBody>
          <a:bodyPr wrap="none" rtlCol="0">
            <a:spAutoFit/>
          </a:bodyPr>
          <a:lstStyle/>
          <a:p>
            <a:pPr algn="l"/>
            <a:r>
              <a:rPr lang="en-US" altLang="zh-CN">
                <a:sym typeface="+mn-ea"/>
              </a:rPr>
              <a:t> 9. RESULTS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2736215" cy="398780"/>
          </a:xfrm>
          <a:prstGeom prst="rect">
            <a:avLst/>
          </a:prstGeom>
          <a:noFill/>
        </p:spPr>
        <p:txBody>
          <a:bodyPr wrap="none" rtlCol="0">
            <a:spAutoFit/>
          </a:bodyPr>
          <a:p>
            <a:pPr algn="l"/>
            <a:r>
              <a:rPr lang="en-US" altLang="zh-CN" sz="2000" b="1"/>
              <a:t>9.3 Result Summary</a:t>
            </a:r>
            <a:endParaRPr lang="en-US" altLang="zh-CN" sz="2000" b="1"/>
          </a:p>
        </p:txBody>
      </p:sp>
      <p:sp>
        <p:nvSpPr>
          <p:cNvPr id="7" name="文本框 6"/>
          <p:cNvSpPr txBox="1"/>
          <p:nvPr/>
        </p:nvSpPr>
        <p:spPr>
          <a:xfrm>
            <a:off x="1255395" y="2204720"/>
            <a:ext cx="10594975" cy="1322070"/>
          </a:xfrm>
          <a:prstGeom prst="rect">
            <a:avLst/>
          </a:prstGeom>
          <a:noFill/>
        </p:spPr>
        <p:txBody>
          <a:bodyPr wrap="square" rtlCol="0" anchor="t">
            <a:spAutoFit/>
          </a:bodyPr>
          <a:p>
            <a:r>
              <a:rPr sz="2000"/>
              <a:t>The data allows us to reject the first null hypothesis H10 in favor of the alternative hypothesis H1, which states that the  tool impacts the correctness of the solutions to program comprehension tasks. Overall, CodeCity enabled an increase in correctness of 24.26% over Ecl+Exl. This result is statistically significant.</a:t>
            </a:r>
            <a:endParaRPr sz="2000"/>
          </a:p>
        </p:txBody>
      </p:sp>
      <p:sp>
        <p:nvSpPr>
          <p:cNvPr id="8" name="文本框 7"/>
          <p:cNvSpPr txBox="1"/>
          <p:nvPr/>
        </p:nvSpPr>
        <p:spPr>
          <a:xfrm>
            <a:off x="851535" y="1736090"/>
            <a:ext cx="1988185" cy="368300"/>
          </a:xfrm>
          <a:prstGeom prst="rect">
            <a:avLst/>
          </a:prstGeom>
          <a:noFill/>
        </p:spPr>
        <p:txBody>
          <a:bodyPr wrap="square" rtlCol="0">
            <a:spAutoFit/>
          </a:bodyPr>
          <a:p>
            <a:r>
              <a:rPr lang="zh-CN" altLang="en-US" b="1">
                <a:sym typeface="+mn-ea"/>
              </a:rPr>
              <a:t>Correctness：</a:t>
            </a:r>
            <a:endParaRPr lang="zh-CN" altLang="en-US" b="1"/>
          </a:p>
        </p:txBody>
      </p:sp>
      <p:sp>
        <p:nvSpPr>
          <p:cNvPr id="9" name="文本框 8"/>
          <p:cNvSpPr txBox="1"/>
          <p:nvPr/>
        </p:nvSpPr>
        <p:spPr>
          <a:xfrm>
            <a:off x="1255395" y="4547870"/>
            <a:ext cx="10594975" cy="1322070"/>
          </a:xfrm>
          <a:prstGeom prst="rect">
            <a:avLst/>
          </a:prstGeom>
          <a:noFill/>
        </p:spPr>
        <p:txBody>
          <a:bodyPr wrap="square" rtlCol="0" anchor="t">
            <a:spAutoFit/>
          </a:bodyPr>
          <a:p>
            <a:r>
              <a:rPr sz="2000"/>
              <a:t>We can also reject the second null hypothesis  H20 in favor of the alternative   hypothesis H2, which states that the tool impacts the time required to complete  program comprehension tasks. Overall, CodeCity enabled a completion time reduction of  12.01% over Ecl+Exl. This result is statistically significant.</a:t>
            </a:r>
            <a:endParaRPr sz="2000"/>
          </a:p>
        </p:txBody>
      </p:sp>
      <p:sp>
        <p:nvSpPr>
          <p:cNvPr id="10" name="文本框 9"/>
          <p:cNvSpPr txBox="1"/>
          <p:nvPr/>
        </p:nvSpPr>
        <p:spPr>
          <a:xfrm>
            <a:off x="934720" y="4065270"/>
            <a:ext cx="2466975" cy="368300"/>
          </a:xfrm>
          <a:prstGeom prst="rect">
            <a:avLst/>
          </a:prstGeom>
          <a:noFill/>
        </p:spPr>
        <p:txBody>
          <a:bodyPr wrap="square" rtlCol="0">
            <a:spAutoFit/>
          </a:bodyPr>
          <a:p>
            <a:r>
              <a:rPr lang="zh-CN" altLang="en-US" b="1">
                <a:sym typeface="+mn-ea"/>
              </a:rPr>
              <a:t>Completion time：</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1452245" cy="368300"/>
          </a:xfrm>
          <a:prstGeom prst="rect">
            <a:avLst/>
          </a:prstGeom>
          <a:noFill/>
        </p:spPr>
        <p:txBody>
          <a:bodyPr wrap="none" rtlCol="0">
            <a:spAutoFit/>
          </a:bodyPr>
          <a:lstStyle/>
          <a:p>
            <a:pPr algn="l"/>
            <a:r>
              <a:rPr lang="en-US" altLang="zh-CN">
                <a:sym typeface="+mn-ea"/>
              </a:rPr>
              <a:t> 9. RESULTS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51535" y="976630"/>
            <a:ext cx="2326005" cy="398780"/>
          </a:xfrm>
          <a:prstGeom prst="rect">
            <a:avLst/>
          </a:prstGeom>
          <a:noFill/>
        </p:spPr>
        <p:txBody>
          <a:bodyPr wrap="none" rtlCol="0">
            <a:spAutoFit/>
          </a:bodyPr>
          <a:p>
            <a:pPr algn="l"/>
            <a:r>
              <a:rPr lang="en-US" altLang="zh-CN" sz="2000" b="1"/>
              <a:t>9.4 Task Analysis</a:t>
            </a:r>
            <a:endParaRPr lang="en-US" altLang="zh-CN" sz="2000" b="1"/>
          </a:p>
        </p:txBody>
      </p:sp>
      <p:pic>
        <p:nvPicPr>
          <p:cNvPr id="7" name="图片 6"/>
          <p:cNvPicPr>
            <a:picLocks noChangeAspect="1"/>
          </p:cNvPicPr>
          <p:nvPr/>
        </p:nvPicPr>
        <p:blipFill>
          <a:blip r:embed="rId1"/>
          <a:stretch>
            <a:fillRect/>
          </a:stretch>
        </p:blipFill>
        <p:spPr>
          <a:xfrm>
            <a:off x="296545" y="2109470"/>
            <a:ext cx="11478895" cy="3202940"/>
          </a:xfrm>
          <a:prstGeom prst="rect">
            <a:avLst/>
          </a:prstGeom>
        </p:spPr>
      </p:pic>
      <p:sp>
        <p:nvSpPr>
          <p:cNvPr id="8" name="文本框 7"/>
          <p:cNvSpPr txBox="1"/>
          <p:nvPr/>
        </p:nvSpPr>
        <p:spPr>
          <a:xfrm>
            <a:off x="0" y="5890895"/>
            <a:ext cx="12192000" cy="368300"/>
          </a:xfrm>
          <a:prstGeom prst="rect">
            <a:avLst/>
          </a:prstGeom>
          <a:noFill/>
        </p:spPr>
        <p:txBody>
          <a:bodyPr wrap="square" rtlCol="0" anchor="t">
            <a:spAutoFit/>
          </a:bodyPr>
          <a:p>
            <a:pPr algn="ctr"/>
            <a:r>
              <a:rPr lang="zh-CN" altLang="en-US" b="1"/>
              <a:t>Figure 8: Average correctness and completion time per task</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070225" cy="368300"/>
          </a:xfrm>
          <a:prstGeom prst="rect">
            <a:avLst/>
          </a:prstGeom>
          <a:noFill/>
        </p:spPr>
        <p:txBody>
          <a:bodyPr wrap="none" rtlCol="0">
            <a:spAutoFit/>
          </a:bodyPr>
          <a:lstStyle/>
          <a:p>
            <a:pPr algn="l"/>
            <a:r>
              <a:rPr lang="en-US" altLang="zh-CN">
                <a:sym typeface="+mn-ea"/>
              </a:rPr>
              <a:t> 10. THREATS TO VALIDITY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7" name="文本框 6"/>
          <p:cNvSpPr txBox="1"/>
          <p:nvPr/>
        </p:nvSpPr>
        <p:spPr>
          <a:xfrm>
            <a:off x="851535" y="1988820"/>
            <a:ext cx="3471545" cy="398780"/>
          </a:xfrm>
          <a:prstGeom prst="rect">
            <a:avLst/>
          </a:prstGeom>
          <a:noFill/>
        </p:spPr>
        <p:txBody>
          <a:bodyPr wrap="square" rtlCol="0" anchor="t">
            <a:spAutoFit/>
          </a:bodyPr>
          <a:p>
            <a:r>
              <a:rPr lang="zh-CN" altLang="en-US" sz="2000" b="1"/>
              <a:t>Internal Validity：</a:t>
            </a:r>
            <a:endParaRPr lang="zh-CN" altLang="en-US" sz="2000" b="1"/>
          </a:p>
        </p:txBody>
      </p:sp>
      <p:sp>
        <p:nvSpPr>
          <p:cNvPr id="8" name="文本框 7"/>
          <p:cNvSpPr txBox="1"/>
          <p:nvPr/>
        </p:nvSpPr>
        <p:spPr>
          <a:xfrm>
            <a:off x="934720" y="4458335"/>
            <a:ext cx="3471545" cy="398780"/>
          </a:xfrm>
          <a:prstGeom prst="rect">
            <a:avLst/>
          </a:prstGeom>
          <a:noFill/>
        </p:spPr>
        <p:txBody>
          <a:bodyPr wrap="square" rtlCol="0" anchor="t">
            <a:spAutoFit/>
          </a:bodyPr>
          <a:p>
            <a:r>
              <a:rPr lang="zh-CN" altLang="en-US" sz="2000" b="1"/>
              <a:t>External Validity：</a:t>
            </a:r>
            <a:endParaRPr lang="zh-CN" altLang="en-US" sz="2000" b="1"/>
          </a:p>
        </p:txBody>
      </p:sp>
      <p:sp>
        <p:nvSpPr>
          <p:cNvPr id="9" name="文本框 8"/>
          <p:cNvSpPr txBox="1"/>
          <p:nvPr/>
        </p:nvSpPr>
        <p:spPr>
          <a:xfrm>
            <a:off x="1316990" y="2722880"/>
            <a:ext cx="2540000" cy="368300"/>
          </a:xfrm>
          <a:prstGeom prst="rect">
            <a:avLst/>
          </a:prstGeom>
          <a:noFill/>
        </p:spPr>
        <p:txBody>
          <a:bodyPr wrap="square" rtlCol="0" anchor="t">
            <a:spAutoFit/>
          </a:bodyPr>
          <a:p>
            <a:r>
              <a:rPr lang="en-US" altLang="zh-CN"/>
              <a:t>1. </a:t>
            </a:r>
            <a:r>
              <a:rPr lang="zh-CN" altLang="en-US"/>
              <a:t>Subjects</a:t>
            </a:r>
            <a:endParaRPr lang="zh-CN" altLang="en-US"/>
          </a:p>
        </p:txBody>
      </p:sp>
      <p:sp>
        <p:nvSpPr>
          <p:cNvPr id="10" name="文本框 9"/>
          <p:cNvSpPr txBox="1"/>
          <p:nvPr/>
        </p:nvSpPr>
        <p:spPr>
          <a:xfrm>
            <a:off x="4004945" y="2722880"/>
            <a:ext cx="2540000" cy="368300"/>
          </a:xfrm>
          <a:prstGeom prst="rect">
            <a:avLst/>
          </a:prstGeom>
          <a:noFill/>
        </p:spPr>
        <p:txBody>
          <a:bodyPr wrap="square" rtlCol="0" anchor="t">
            <a:spAutoFit/>
          </a:bodyPr>
          <a:p>
            <a:r>
              <a:rPr lang="en-US" altLang="zh-CN"/>
              <a:t>2. </a:t>
            </a:r>
            <a:r>
              <a:rPr lang="zh-CN" altLang="en-US"/>
              <a:t>Tasks</a:t>
            </a:r>
            <a:endParaRPr lang="zh-CN" altLang="en-US"/>
          </a:p>
        </p:txBody>
      </p:sp>
      <p:sp>
        <p:nvSpPr>
          <p:cNvPr id="11" name="文本框 10"/>
          <p:cNvSpPr txBox="1"/>
          <p:nvPr/>
        </p:nvSpPr>
        <p:spPr>
          <a:xfrm>
            <a:off x="7393940" y="2722880"/>
            <a:ext cx="2540000" cy="368300"/>
          </a:xfrm>
          <a:prstGeom prst="rect">
            <a:avLst/>
          </a:prstGeom>
          <a:noFill/>
        </p:spPr>
        <p:txBody>
          <a:bodyPr wrap="square" rtlCol="0" anchor="t">
            <a:spAutoFit/>
          </a:bodyPr>
          <a:p>
            <a:r>
              <a:rPr lang="en-US" altLang="zh-CN"/>
              <a:t>3. </a:t>
            </a:r>
            <a:r>
              <a:rPr lang="zh-CN" altLang="en-US"/>
              <a:t>Baseline</a:t>
            </a:r>
            <a:endParaRPr lang="zh-CN" altLang="en-US"/>
          </a:p>
        </p:txBody>
      </p:sp>
      <p:sp>
        <p:nvSpPr>
          <p:cNvPr id="12" name="文本框 11"/>
          <p:cNvSpPr txBox="1"/>
          <p:nvPr/>
        </p:nvSpPr>
        <p:spPr>
          <a:xfrm>
            <a:off x="1317625" y="3470910"/>
            <a:ext cx="2540000" cy="368300"/>
          </a:xfrm>
          <a:prstGeom prst="rect">
            <a:avLst/>
          </a:prstGeom>
          <a:noFill/>
        </p:spPr>
        <p:txBody>
          <a:bodyPr wrap="square" rtlCol="0" anchor="t">
            <a:spAutoFit/>
          </a:bodyPr>
          <a:p>
            <a:r>
              <a:rPr lang="en-US" altLang="zh-CN"/>
              <a:t>4. </a:t>
            </a:r>
            <a:r>
              <a:rPr lang="zh-CN" altLang="en-US"/>
              <a:t>Data differences</a:t>
            </a:r>
            <a:endParaRPr lang="zh-CN" altLang="en-US"/>
          </a:p>
        </p:txBody>
      </p:sp>
      <p:sp>
        <p:nvSpPr>
          <p:cNvPr id="13" name="文本框 12"/>
          <p:cNvSpPr txBox="1"/>
          <p:nvPr/>
        </p:nvSpPr>
        <p:spPr>
          <a:xfrm>
            <a:off x="4004945" y="3470910"/>
            <a:ext cx="2540000" cy="368300"/>
          </a:xfrm>
          <a:prstGeom prst="rect">
            <a:avLst/>
          </a:prstGeom>
          <a:noFill/>
        </p:spPr>
        <p:txBody>
          <a:bodyPr wrap="square" rtlCol="0" anchor="t">
            <a:spAutoFit/>
          </a:bodyPr>
          <a:p>
            <a:r>
              <a:rPr lang="en-US" altLang="zh-CN"/>
              <a:t>5. </a:t>
            </a:r>
            <a:r>
              <a:rPr lang="zh-CN" altLang="en-US"/>
              <a:t>Session differences</a:t>
            </a:r>
            <a:endParaRPr lang="zh-CN" altLang="en-US"/>
          </a:p>
        </p:txBody>
      </p:sp>
      <p:sp>
        <p:nvSpPr>
          <p:cNvPr id="14" name="文本框 13"/>
          <p:cNvSpPr txBox="1"/>
          <p:nvPr/>
        </p:nvSpPr>
        <p:spPr>
          <a:xfrm>
            <a:off x="7393940" y="3470910"/>
            <a:ext cx="2540000" cy="368300"/>
          </a:xfrm>
          <a:prstGeom prst="rect">
            <a:avLst/>
          </a:prstGeom>
          <a:noFill/>
        </p:spPr>
        <p:txBody>
          <a:bodyPr wrap="square" rtlCol="0" anchor="t">
            <a:spAutoFit/>
          </a:bodyPr>
          <a:p>
            <a:r>
              <a:rPr lang="en-US" altLang="zh-CN"/>
              <a:t>6. </a:t>
            </a:r>
            <a:r>
              <a:rPr lang="zh-CN" altLang="en-US"/>
              <a:t>Training</a:t>
            </a:r>
            <a:endParaRPr lang="zh-CN" altLang="en-US"/>
          </a:p>
        </p:txBody>
      </p:sp>
      <p:sp>
        <p:nvSpPr>
          <p:cNvPr id="15" name="文本框 14"/>
          <p:cNvSpPr txBox="1"/>
          <p:nvPr/>
        </p:nvSpPr>
        <p:spPr>
          <a:xfrm>
            <a:off x="1317625" y="5234940"/>
            <a:ext cx="2540000" cy="368300"/>
          </a:xfrm>
          <a:prstGeom prst="rect">
            <a:avLst/>
          </a:prstGeom>
          <a:noFill/>
        </p:spPr>
        <p:txBody>
          <a:bodyPr wrap="square" rtlCol="0" anchor="t">
            <a:spAutoFit/>
          </a:bodyPr>
          <a:p>
            <a:r>
              <a:rPr lang="en-US" altLang="zh-CN"/>
              <a:t>1. </a:t>
            </a:r>
            <a:r>
              <a:rPr lang="zh-CN" altLang="en-US"/>
              <a:t>Subjects</a:t>
            </a:r>
            <a:endParaRPr lang="zh-CN" altLang="en-US"/>
          </a:p>
        </p:txBody>
      </p:sp>
      <p:sp>
        <p:nvSpPr>
          <p:cNvPr id="16" name="文本框 15"/>
          <p:cNvSpPr txBox="1"/>
          <p:nvPr/>
        </p:nvSpPr>
        <p:spPr>
          <a:xfrm>
            <a:off x="4005580" y="5234940"/>
            <a:ext cx="2540000" cy="368300"/>
          </a:xfrm>
          <a:prstGeom prst="rect">
            <a:avLst/>
          </a:prstGeom>
          <a:noFill/>
        </p:spPr>
        <p:txBody>
          <a:bodyPr wrap="square" rtlCol="0" anchor="t">
            <a:spAutoFit/>
          </a:bodyPr>
          <a:p>
            <a:r>
              <a:rPr lang="en-US" altLang="zh-CN"/>
              <a:t>2. </a:t>
            </a:r>
            <a:r>
              <a:rPr lang="zh-CN" altLang="en-US"/>
              <a:t>Tasks</a:t>
            </a:r>
            <a:endParaRPr lang="zh-CN" altLang="en-US"/>
          </a:p>
        </p:txBody>
      </p:sp>
      <p:sp>
        <p:nvSpPr>
          <p:cNvPr id="17" name="文本框 16"/>
          <p:cNvSpPr txBox="1"/>
          <p:nvPr/>
        </p:nvSpPr>
        <p:spPr>
          <a:xfrm>
            <a:off x="7394575" y="5234940"/>
            <a:ext cx="2540000" cy="368300"/>
          </a:xfrm>
          <a:prstGeom prst="rect">
            <a:avLst/>
          </a:prstGeom>
          <a:noFill/>
        </p:spPr>
        <p:txBody>
          <a:bodyPr wrap="square" rtlCol="0" anchor="t">
            <a:spAutoFit/>
          </a:bodyPr>
          <a:p>
            <a:r>
              <a:rPr lang="en-US" altLang="zh-CN"/>
              <a:t>3. </a:t>
            </a:r>
            <a:r>
              <a:rPr lang="zh-CN" altLang="en-US"/>
              <a:t>Object systems</a:t>
            </a:r>
            <a:endParaRPr lang="zh-CN" altLang="en-US"/>
          </a:p>
        </p:txBody>
      </p:sp>
      <p:sp>
        <p:nvSpPr>
          <p:cNvPr id="18" name="文本框 17"/>
          <p:cNvSpPr txBox="1"/>
          <p:nvPr/>
        </p:nvSpPr>
        <p:spPr>
          <a:xfrm>
            <a:off x="1318260" y="5982970"/>
            <a:ext cx="2686685" cy="368300"/>
          </a:xfrm>
          <a:prstGeom prst="rect">
            <a:avLst/>
          </a:prstGeom>
          <a:noFill/>
        </p:spPr>
        <p:txBody>
          <a:bodyPr wrap="square" rtlCol="0" anchor="t">
            <a:spAutoFit/>
          </a:bodyPr>
          <a:p>
            <a:r>
              <a:rPr lang="en-US" altLang="zh-CN"/>
              <a:t>4. </a:t>
            </a:r>
            <a:r>
              <a:rPr lang="zh-CN" altLang="en-US"/>
              <a:t>Experimenter effect</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240280" cy="368300"/>
          </a:xfrm>
          <a:prstGeom prst="rect">
            <a:avLst/>
          </a:prstGeom>
          <a:noFill/>
        </p:spPr>
        <p:txBody>
          <a:bodyPr wrap="none" rtlCol="0">
            <a:spAutoFit/>
          </a:bodyPr>
          <a:lstStyle/>
          <a:p>
            <a:pPr algn="l"/>
            <a:r>
              <a:rPr lang="en-US" altLang="zh-CN">
                <a:sym typeface="+mn-ea"/>
              </a:rPr>
              <a:t> 11.  CONCLUSION  </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1115060" y="2014855"/>
            <a:ext cx="9961880" cy="1337945"/>
          </a:xfrm>
          <a:prstGeom prst="rect">
            <a:avLst/>
          </a:prstGeom>
          <a:noFill/>
        </p:spPr>
        <p:txBody>
          <a:bodyPr wrap="square" rtlCol="0" anchor="t">
            <a:spAutoFit/>
          </a:bodyPr>
          <a:p>
            <a:pPr>
              <a:lnSpc>
                <a:spcPct val="150000"/>
              </a:lnSpc>
            </a:pPr>
            <a:r>
              <a:rPr lang="zh-CN" altLang="en-US" b="1"/>
              <a:t>The main result of the experiment is that our approach leads to an improvement, in both correctness (+24%) and completion time (-12%), over the state-of-the-practice exploration tools.</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509135" y="2653030"/>
            <a:ext cx="3840480" cy="1198880"/>
          </a:xfrm>
          <a:prstGeom prst="rect">
            <a:avLst/>
          </a:prstGeom>
          <a:noFill/>
        </p:spPr>
        <p:txBody>
          <a:bodyPr wrap="none" rtlCol="0">
            <a:spAutoFit/>
          </a:bodyPr>
          <a:p>
            <a:r>
              <a:rPr lang="zh-CN" altLang="en-US" sz="7200">
                <a:solidFill>
                  <a:srgbClr val="FF0000"/>
                </a:solidFill>
                <a:latin typeface="华文仿宋" panose="02010600040101010101" charset="-122"/>
                <a:ea typeface="华文仿宋" panose="02010600040101010101" charset="-122"/>
              </a:rPr>
              <a:t>感谢聆听</a:t>
            </a:r>
            <a:endParaRPr lang="zh-CN" altLang="en-US" sz="7200">
              <a:solidFill>
                <a:srgbClr val="FF0000"/>
              </a:solidFill>
              <a:latin typeface="华文仿宋" panose="02010600040101010101" charset="-122"/>
              <a:ea typeface="华文仿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800">
        <p14:flythrough/>
      </p:transition>
    </mc:Choice>
    <mc:Fallback>
      <p:transition spd="slow">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圆角矩形 52"/>
          <p:cNvSpPr/>
          <p:nvPr/>
        </p:nvSpPr>
        <p:spPr>
          <a:xfrm>
            <a:off x="4814015" y="767817"/>
            <a:ext cx="2563970" cy="4801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a:t>Contents</a:t>
            </a:r>
            <a:endParaRPr lang="en-US" altLang="zh-CN" sz="2000"/>
          </a:p>
        </p:txBody>
      </p:sp>
      <p:sp>
        <p:nvSpPr>
          <p:cNvPr id="21" name="文本框 20"/>
          <p:cNvSpPr txBox="1"/>
          <p:nvPr/>
        </p:nvSpPr>
        <p:spPr>
          <a:xfrm>
            <a:off x="3737610" y="1725295"/>
            <a:ext cx="3262630" cy="460375"/>
          </a:xfrm>
          <a:prstGeom prst="rect">
            <a:avLst/>
          </a:prstGeom>
          <a:noFill/>
        </p:spPr>
        <p:txBody>
          <a:bodyPr wrap="none" rtlCol="0">
            <a:spAutoFit/>
          </a:bodyPr>
          <a:p>
            <a:pPr algn="l"/>
            <a:r>
              <a:rPr lang="en-US" altLang="zh-CN" sz="2400"/>
              <a:t>01.   INTRODUCTION</a:t>
            </a:r>
            <a:endParaRPr lang="en-US" altLang="zh-CN" sz="2400"/>
          </a:p>
        </p:txBody>
      </p:sp>
      <p:sp>
        <p:nvSpPr>
          <p:cNvPr id="22" name="文本框 21"/>
          <p:cNvSpPr txBox="1"/>
          <p:nvPr/>
        </p:nvSpPr>
        <p:spPr>
          <a:xfrm>
            <a:off x="3737610" y="2482215"/>
            <a:ext cx="4751705" cy="460375"/>
          </a:xfrm>
          <a:prstGeom prst="rect">
            <a:avLst/>
          </a:prstGeom>
          <a:noFill/>
        </p:spPr>
        <p:txBody>
          <a:bodyPr wrap="none" rtlCol="0">
            <a:spAutoFit/>
          </a:bodyPr>
          <a:p>
            <a:pPr algn="l"/>
            <a:r>
              <a:rPr lang="en-US" altLang="zh-CN" sz="2400"/>
              <a:t>02.   CODECITY IN A NUTSHELL</a:t>
            </a:r>
            <a:endParaRPr lang="en-US" altLang="zh-CN" sz="2400"/>
          </a:p>
        </p:txBody>
      </p:sp>
      <p:sp>
        <p:nvSpPr>
          <p:cNvPr id="23" name="文本框 22"/>
          <p:cNvSpPr txBox="1"/>
          <p:nvPr/>
        </p:nvSpPr>
        <p:spPr>
          <a:xfrm>
            <a:off x="3749675" y="3369310"/>
            <a:ext cx="3221355" cy="460375"/>
          </a:xfrm>
          <a:prstGeom prst="rect">
            <a:avLst/>
          </a:prstGeom>
          <a:noFill/>
        </p:spPr>
        <p:txBody>
          <a:bodyPr wrap="none" rtlCol="0">
            <a:spAutoFit/>
          </a:bodyPr>
          <a:p>
            <a:pPr algn="l"/>
            <a:r>
              <a:rPr lang="en-US" altLang="zh-CN" sz="2400"/>
              <a:t>03.   RELATED WORK</a:t>
            </a:r>
            <a:endParaRPr lang="en-US" altLang="zh-CN" sz="2400"/>
          </a:p>
        </p:txBody>
      </p:sp>
      <p:sp>
        <p:nvSpPr>
          <p:cNvPr id="24" name="文本框 23"/>
          <p:cNvSpPr txBox="1"/>
          <p:nvPr/>
        </p:nvSpPr>
        <p:spPr>
          <a:xfrm>
            <a:off x="3723005" y="4261485"/>
            <a:ext cx="5943600" cy="460375"/>
          </a:xfrm>
          <a:prstGeom prst="rect">
            <a:avLst/>
          </a:prstGeom>
          <a:noFill/>
        </p:spPr>
        <p:txBody>
          <a:bodyPr wrap="none" rtlCol="0">
            <a:spAutoFit/>
          </a:bodyPr>
          <a:p>
            <a:pPr algn="l"/>
            <a:r>
              <a:rPr lang="en-US" altLang="zh-CN" sz="2400"/>
              <a:t>04.   EXPERIMENTAL DESIGN WISH LIST</a:t>
            </a:r>
            <a:endParaRPr lang="en-US" altLang="zh-CN" sz="2400"/>
          </a:p>
        </p:txBody>
      </p:sp>
      <p:sp>
        <p:nvSpPr>
          <p:cNvPr id="26" name="文本框 25"/>
          <p:cNvSpPr txBox="1"/>
          <p:nvPr/>
        </p:nvSpPr>
        <p:spPr>
          <a:xfrm>
            <a:off x="3749675" y="6043930"/>
            <a:ext cx="2635885" cy="460375"/>
          </a:xfrm>
          <a:prstGeom prst="rect">
            <a:avLst/>
          </a:prstGeom>
          <a:noFill/>
        </p:spPr>
        <p:txBody>
          <a:bodyPr wrap="none" rtlCol="0">
            <a:spAutoFit/>
          </a:bodyPr>
          <a:p>
            <a:pPr algn="l"/>
            <a:r>
              <a:rPr lang="en-US" altLang="zh-CN" sz="2400"/>
              <a:t>06.   OPERATION</a:t>
            </a:r>
            <a:endParaRPr lang="en-US" altLang="zh-CN" sz="2400"/>
          </a:p>
        </p:txBody>
      </p:sp>
      <p:sp>
        <p:nvSpPr>
          <p:cNvPr id="27" name="文本框 26"/>
          <p:cNvSpPr txBox="1"/>
          <p:nvPr/>
        </p:nvSpPr>
        <p:spPr>
          <a:xfrm>
            <a:off x="3749675" y="5153660"/>
            <a:ext cx="4356100" cy="460375"/>
          </a:xfrm>
          <a:prstGeom prst="rect">
            <a:avLst/>
          </a:prstGeom>
          <a:noFill/>
        </p:spPr>
        <p:txBody>
          <a:bodyPr wrap="none" rtlCol="0">
            <a:spAutoFit/>
          </a:bodyPr>
          <a:p>
            <a:pPr algn="l"/>
            <a:r>
              <a:rPr lang="en-US" altLang="zh-CN" sz="2400"/>
              <a:t>05.   EXPERIMENTAL DESIGN</a:t>
            </a:r>
            <a:endParaRPr lang="en-US" altLang="zh-CN" sz="2400"/>
          </a:p>
        </p:txBody>
      </p:sp>
    </p:spTree>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par>
    </p:tnLst>
    <p:bldLst>
      <p:bldP spid="5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圆角矩形 52"/>
          <p:cNvSpPr/>
          <p:nvPr/>
        </p:nvSpPr>
        <p:spPr>
          <a:xfrm>
            <a:off x="4814015" y="767817"/>
            <a:ext cx="2563970" cy="4801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a:t>Contents</a:t>
            </a:r>
            <a:endParaRPr lang="en-US" altLang="zh-CN" sz="2000"/>
          </a:p>
        </p:txBody>
      </p:sp>
      <p:sp>
        <p:nvSpPr>
          <p:cNvPr id="21" name="文本框 20"/>
          <p:cNvSpPr txBox="1"/>
          <p:nvPr/>
        </p:nvSpPr>
        <p:spPr>
          <a:xfrm>
            <a:off x="3737610" y="1725295"/>
            <a:ext cx="3647440" cy="460375"/>
          </a:xfrm>
          <a:prstGeom prst="rect">
            <a:avLst/>
          </a:prstGeom>
          <a:noFill/>
        </p:spPr>
        <p:txBody>
          <a:bodyPr wrap="none" rtlCol="0">
            <a:spAutoFit/>
          </a:bodyPr>
          <a:p>
            <a:pPr algn="l"/>
            <a:r>
              <a:rPr lang="en-US" altLang="zh-CN" sz="2400"/>
              <a:t>07.   DATA COLLECTION</a:t>
            </a:r>
            <a:endParaRPr lang="en-US" altLang="zh-CN" sz="2400"/>
          </a:p>
        </p:txBody>
      </p:sp>
      <p:sp>
        <p:nvSpPr>
          <p:cNvPr id="22" name="文本框 21"/>
          <p:cNvSpPr txBox="1"/>
          <p:nvPr/>
        </p:nvSpPr>
        <p:spPr>
          <a:xfrm>
            <a:off x="3737610" y="2496820"/>
            <a:ext cx="3188970" cy="460375"/>
          </a:xfrm>
          <a:prstGeom prst="rect">
            <a:avLst/>
          </a:prstGeom>
          <a:noFill/>
        </p:spPr>
        <p:txBody>
          <a:bodyPr wrap="none" rtlCol="0">
            <a:spAutoFit/>
          </a:bodyPr>
          <a:p>
            <a:pPr algn="l"/>
            <a:r>
              <a:rPr lang="en-US" altLang="zh-CN" sz="2400"/>
              <a:t>08.   DATA ANALYSIS</a:t>
            </a:r>
            <a:endParaRPr lang="en-US" altLang="zh-CN" sz="2400"/>
          </a:p>
        </p:txBody>
      </p:sp>
      <p:sp>
        <p:nvSpPr>
          <p:cNvPr id="23" name="文本框 22"/>
          <p:cNvSpPr txBox="1"/>
          <p:nvPr/>
        </p:nvSpPr>
        <p:spPr>
          <a:xfrm>
            <a:off x="3749675" y="3383915"/>
            <a:ext cx="2141855" cy="460375"/>
          </a:xfrm>
          <a:prstGeom prst="rect">
            <a:avLst/>
          </a:prstGeom>
          <a:noFill/>
        </p:spPr>
        <p:txBody>
          <a:bodyPr wrap="none" rtlCol="0">
            <a:spAutoFit/>
          </a:bodyPr>
          <a:p>
            <a:pPr algn="l"/>
            <a:r>
              <a:rPr lang="en-US" altLang="zh-CN" sz="2400"/>
              <a:t>09.   RESULTS</a:t>
            </a:r>
            <a:endParaRPr lang="en-US" altLang="zh-CN" sz="2400"/>
          </a:p>
        </p:txBody>
      </p:sp>
      <p:sp>
        <p:nvSpPr>
          <p:cNvPr id="24" name="文本框 23"/>
          <p:cNvSpPr txBox="1"/>
          <p:nvPr/>
        </p:nvSpPr>
        <p:spPr>
          <a:xfrm>
            <a:off x="3723005" y="4276090"/>
            <a:ext cx="4123690" cy="460375"/>
          </a:xfrm>
          <a:prstGeom prst="rect">
            <a:avLst/>
          </a:prstGeom>
          <a:noFill/>
        </p:spPr>
        <p:txBody>
          <a:bodyPr wrap="none" rtlCol="0">
            <a:spAutoFit/>
          </a:bodyPr>
          <a:p>
            <a:pPr algn="l"/>
            <a:r>
              <a:rPr lang="en-US" altLang="zh-CN" sz="2400"/>
              <a:t>10.   THREATS TO VALIDITY</a:t>
            </a:r>
            <a:endParaRPr lang="en-US" altLang="zh-CN" sz="2400"/>
          </a:p>
        </p:txBody>
      </p:sp>
      <p:sp>
        <p:nvSpPr>
          <p:cNvPr id="27" name="文本框 26"/>
          <p:cNvSpPr txBox="1"/>
          <p:nvPr/>
        </p:nvSpPr>
        <p:spPr>
          <a:xfrm>
            <a:off x="3749675" y="5168265"/>
            <a:ext cx="2922905" cy="460375"/>
          </a:xfrm>
          <a:prstGeom prst="rect">
            <a:avLst/>
          </a:prstGeom>
          <a:noFill/>
        </p:spPr>
        <p:txBody>
          <a:bodyPr wrap="none" rtlCol="0">
            <a:spAutoFit/>
          </a:bodyPr>
          <a:p>
            <a:pPr algn="l"/>
            <a:r>
              <a:rPr lang="en-US" altLang="zh-CN" sz="2400"/>
              <a:t>11.   CONCLUSION</a:t>
            </a:r>
            <a:endParaRPr lang="en-US" altLang="zh-CN" sz="2400"/>
          </a:p>
        </p:txBody>
      </p:sp>
    </p:spTree>
  </p:cSld>
  <p:clrMapOvr>
    <a:masterClrMapping/>
  </p:clrMapOvr>
  <mc:AlternateContent xmlns:mc="http://schemas.openxmlformats.org/markup-compatibility/2006">
    <mc:Choice xmlns:p14="http://schemas.microsoft.com/office/powerpoint/2010/main" Requires="p14">
      <p:transition spd="slow" p14:dur="1500">
        <p14:reveal/>
      </p:transition>
    </mc:Choice>
    <mc:Fallback>
      <p:transition spd="slow">
        <p:fade/>
      </p:transition>
    </mc:Fallback>
  </mc:AlternateContent>
  <p:timing>
    <p:tnLst>
      <p:par>
        <p:cTn id="1" dur="indefinite" restart="never" nodeType="tmRoot"/>
      </p:par>
    </p:tnLst>
    <p:bldLst>
      <p:bldP spid="53" grpId="0"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360930" cy="368300"/>
          </a:xfrm>
          <a:prstGeom prst="rect">
            <a:avLst/>
          </a:prstGeom>
          <a:noFill/>
        </p:spPr>
        <p:txBody>
          <a:bodyPr wrap="none" rtlCol="0">
            <a:spAutoFit/>
          </a:bodyPr>
          <a:lstStyle/>
          <a:p>
            <a:pPr algn="l"/>
            <a:r>
              <a:rPr lang="en-US" altLang="zh-CN">
                <a:sym typeface="+mn-ea"/>
              </a:rPr>
              <a:t> 1.  INTRODUCTION</a:t>
            </a:r>
            <a:endParaRPr lang="zh-CN" altLang="en-US" sz="1400" dirty="0">
              <a:solidFill>
                <a:srgbClr val="002060"/>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4" name="文本框 13"/>
          <p:cNvSpPr txBox="1"/>
          <p:nvPr/>
        </p:nvSpPr>
        <p:spPr>
          <a:xfrm>
            <a:off x="692785" y="2152015"/>
            <a:ext cx="11012805" cy="2553335"/>
          </a:xfrm>
          <a:prstGeom prst="rect">
            <a:avLst/>
          </a:prstGeom>
          <a:noFill/>
        </p:spPr>
        <p:txBody>
          <a:bodyPr wrap="square" rtlCol="0" anchor="t">
            <a:spAutoFit/>
          </a:bodyPr>
          <a:p>
            <a:r>
              <a:rPr lang="zh-CN" altLang="en-US" sz="2000"/>
              <a:t>1. we detail the experiment design and its operation, reporting  on a number of lessons learned regarding the many pitfalls  that this type of experiment entails</a:t>
            </a:r>
            <a:r>
              <a:rPr lang="en-US" altLang="zh-CN" sz="2000"/>
              <a:t>.</a:t>
            </a:r>
            <a:endParaRPr lang="en-US" altLang="zh-CN" sz="2000"/>
          </a:p>
          <a:p>
            <a:endParaRPr lang="en-US" altLang="zh-CN" sz="2000"/>
          </a:p>
          <a:p>
            <a:endParaRPr lang="zh-CN" altLang="en-US" sz="2000"/>
          </a:p>
          <a:p>
            <a:endParaRPr lang="zh-CN" altLang="en-US" sz="2000"/>
          </a:p>
          <a:p>
            <a:endParaRPr lang="zh-CN" altLang="en-US" sz="2000"/>
          </a:p>
          <a:p>
            <a:r>
              <a:rPr lang="zh-CN" altLang="en-US" sz="2000"/>
              <a:t>2. we discuss the results of the experiment, which show that  our approach is a viable alternative to existing non-visual  techniques.</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477895" cy="368300"/>
          </a:xfrm>
          <a:prstGeom prst="rect">
            <a:avLst/>
          </a:prstGeom>
          <a:noFill/>
        </p:spPr>
        <p:txBody>
          <a:bodyPr wrap="none" rtlCol="0">
            <a:spAutoFit/>
          </a:bodyPr>
          <a:lstStyle/>
          <a:p>
            <a:pPr algn="l"/>
            <a:r>
              <a:rPr lang="en-US" altLang="zh-CN">
                <a:sym typeface="+mn-ea"/>
              </a:rPr>
              <a:t> 2.  </a:t>
            </a:r>
            <a:r>
              <a:rPr lang="en-US" altLang="zh-CN">
                <a:sym typeface="+mn-ea"/>
              </a:rPr>
              <a:t>CODECITY IN A NUTSHELL</a:t>
            </a:r>
            <a:endParaRPr lang="zh-CN" altLang="en-US" sz="1400" dirty="0">
              <a:solidFill>
                <a:srgbClr val="002060"/>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7" name="图片 6" descr="W7]U{0[VN`MHX)BN78M$`{3"/>
          <p:cNvPicPr>
            <a:picLocks noChangeAspect="1"/>
          </p:cNvPicPr>
          <p:nvPr/>
        </p:nvPicPr>
        <p:blipFill>
          <a:blip r:embed="rId1"/>
          <a:stretch>
            <a:fillRect/>
          </a:stretch>
        </p:blipFill>
        <p:spPr>
          <a:xfrm>
            <a:off x="2299335" y="1226185"/>
            <a:ext cx="7623175" cy="4347210"/>
          </a:xfrm>
          <a:prstGeom prst="rect">
            <a:avLst/>
          </a:prstGeom>
        </p:spPr>
      </p:pic>
      <p:sp>
        <p:nvSpPr>
          <p:cNvPr id="8" name="文本框 7"/>
          <p:cNvSpPr txBox="1"/>
          <p:nvPr/>
        </p:nvSpPr>
        <p:spPr>
          <a:xfrm>
            <a:off x="2801620" y="5812790"/>
            <a:ext cx="6847840" cy="368300"/>
          </a:xfrm>
          <a:prstGeom prst="rect">
            <a:avLst/>
          </a:prstGeom>
          <a:noFill/>
        </p:spPr>
        <p:txBody>
          <a:bodyPr wrap="none" rtlCol="0">
            <a:spAutoFit/>
          </a:bodyPr>
          <a:p>
            <a:pPr algn="l"/>
            <a:r>
              <a:rPr lang="zh-CN" altLang="en-US" b="1"/>
              <a:t>Figure 1: Representation of a software system in CodeCity</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3477895" cy="368300"/>
          </a:xfrm>
          <a:prstGeom prst="rect">
            <a:avLst/>
          </a:prstGeom>
          <a:noFill/>
        </p:spPr>
        <p:txBody>
          <a:bodyPr wrap="none" rtlCol="0">
            <a:spAutoFit/>
          </a:bodyPr>
          <a:lstStyle/>
          <a:p>
            <a:pPr algn="l"/>
            <a:r>
              <a:rPr lang="en-US" altLang="zh-CN">
                <a:sym typeface="+mn-ea"/>
              </a:rPr>
              <a:t> 2.  </a:t>
            </a:r>
            <a:r>
              <a:rPr lang="en-US" altLang="zh-CN">
                <a:sym typeface="+mn-ea"/>
              </a:rPr>
              <a:t>CODECITY IN A NUTSHELL</a:t>
            </a:r>
            <a:endParaRPr lang="zh-CN" altLang="en-US" sz="1400" dirty="0">
              <a:solidFill>
                <a:srgbClr val="002060"/>
              </a:solidFill>
              <a:latin typeface="微软雅黑" panose="020B0503020204020204" pitchFamily="34" charset="-122"/>
              <a:ea typeface="微软雅黑" panose="020B0503020204020204" pitchFamily="34" charset="-122"/>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2801620" y="5812790"/>
            <a:ext cx="6702425" cy="368300"/>
          </a:xfrm>
          <a:prstGeom prst="rect">
            <a:avLst/>
          </a:prstGeom>
          <a:noFill/>
        </p:spPr>
        <p:txBody>
          <a:bodyPr wrap="none" rtlCol="0">
            <a:spAutoFit/>
          </a:bodyPr>
          <a:p>
            <a:pPr algn="l"/>
            <a:r>
              <a:rPr lang="zh-CN" altLang="en-US" b="1"/>
              <a:t>Figure 2: Example of disharmony map (a part of JDK 1.5)</a:t>
            </a:r>
            <a:endParaRPr lang="zh-CN" altLang="en-US" b="1"/>
          </a:p>
        </p:txBody>
      </p:sp>
      <p:pic>
        <p:nvPicPr>
          <p:cNvPr id="6" name="图片 5"/>
          <p:cNvPicPr>
            <a:picLocks noChangeAspect="1"/>
          </p:cNvPicPr>
          <p:nvPr/>
        </p:nvPicPr>
        <p:blipFill>
          <a:blip r:embed="rId1"/>
          <a:stretch>
            <a:fillRect/>
          </a:stretch>
        </p:blipFill>
        <p:spPr>
          <a:xfrm>
            <a:off x="2360295" y="1443990"/>
            <a:ext cx="7559040" cy="41725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2329815" cy="368300"/>
          </a:xfrm>
          <a:prstGeom prst="rect">
            <a:avLst/>
          </a:prstGeom>
          <a:noFill/>
        </p:spPr>
        <p:txBody>
          <a:bodyPr wrap="none" rtlCol="0">
            <a:spAutoFit/>
          </a:bodyPr>
          <a:lstStyle/>
          <a:p>
            <a:pPr algn="l"/>
            <a:r>
              <a:rPr lang="en-US" altLang="zh-CN">
                <a:sym typeface="+mn-ea"/>
              </a:rPr>
              <a:t> 3.  RELATED WORK</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6" name="图片 5"/>
          <p:cNvPicPr>
            <a:picLocks noChangeAspect="1"/>
          </p:cNvPicPr>
          <p:nvPr/>
        </p:nvPicPr>
        <p:blipFill>
          <a:blip r:embed="rId1"/>
          <a:stretch>
            <a:fillRect/>
          </a:stretch>
        </p:blipFill>
        <p:spPr>
          <a:xfrm>
            <a:off x="2673985" y="1634490"/>
            <a:ext cx="6894195" cy="3789045"/>
          </a:xfrm>
          <a:prstGeom prst="rect">
            <a:avLst/>
          </a:prstGeom>
        </p:spPr>
      </p:pic>
      <p:sp>
        <p:nvSpPr>
          <p:cNvPr id="8" name="文本框 7"/>
          <p:cNvSpPr txBox="1"/>
          <p:nvPr/>
        </p:nvSpPr>
        <p:spPr>
          <a:xfrm>
            <a:off x="635" y="5812790"/>
            <a:ext cx="12192000" cy="368300"/>
          </a:xfrm>
          <a:prstGeom prst="rect">
            <a:avLst/>
          </a:prstGeom>
          <a:noFill/>
        </p:spPr>
        <p:txBody>
          <a:bodyPr wrap="square" rtlCol="0">
            <a:spAutoFit/>
          </a:bodyPr>
          <a:p>
            <a:pPr algn="ctr"/>
            <a:r>
              <a:rPr lang="zh-CN" altLang="en-US" b="1"/>
              <a:t>Table 1: Comparing to the related work</a:t>
            </a:r>
            <a:endParaRPr lang="zh-CN" altLang="en-US" b="1"/>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935013" y="314204"/>
            <a:ext cx="4371975" cy="368300"/>
          </a:xfrm>
          <a:prstGeom prst="rect">
            <a:avLst/>
          </a:prstGeom>
          <a:noFill/>
        </p:spPr>
        <p:txBody>
          <a:bodyPr wrap="none" rtlCol="0">
            <a:spAutoFit/>
          </a:bodyPr>
          <a:lstStyle/>
          <a:p>
            <a:pPr algn="l"/>
            <a:r>
              <a:rPr lang="en-US" altLang="zh-CN">
                <a:sym typeface="+mn-ea"/>
              </a:rPr>
              <a:t> 4.  EXPERIMENTAL DESIGN WISH LIST</a:t>
            </a:r>
            <a:endParaRPr lang="en-US" altLang="zh-CN">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46413" y="396118"/>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1311910" y="1302385"/>
            <a:ext cx="5447030" cy="368300"/>
          </a:xfrm>
          <a:prstGeom prst="rect">
            <a:avLst/>
          </a:prstGeom>
          <a:noFill/>
        </p:spPr>
        <p:txBody>
          <a:bodyPr wrap="square" rtlCol="0">
            <a:spAutoFit/>
          </a:bodyPr>
          <a:p>
            <a:r>
              <a:rPr lang="en-US" altLang="zh-CN"/>
              <a:t>1. Choose a fair baseline for comparison</a:t>
            </a:r>
            <a:endParaRPr lang="en-US" altLang="zh-CN"/>
          </a:p>
        </p:txBody>
      </p:sp>
      <p:sp>
        <p:nvSpPr>
          <p:cNvPr id="7" name="文本框 6"/>
          <p:cNvSpPr txBox="1"/>
          <p:nvPr/>
        </p:nvSpPr>
        <p:spPr>
          <a:xfrm>
            <a:off x="1311910" y="2170430"/>
            <a:ext cx="6718935" cy="368300"/>
          </a:xfrm>
          <a:prstGeom prst="rect">
            <a:avLst/>
          </a:prstGeom>
          <a:noFill/>
        </p:spPr>
        <p:txBody>
          <a:bodyPr wrap="square" rtlCol="0" anchor="t">
            <a:spAutoFit/>
          </a:bodyPr>
          <a:p>
            <a:r>
              <a:rPr lang="zh-CN" altLang="en-US"/>
              <a:t>2. Involve participants from industry.</a:t>
            </a:r>
            <a:endParaRPr lang="zh-CN" altLang="en-US"/>
          </a:p>
        </p:txBody>
      </p:sp>
      <p:sp>
        <p:nvSpPr>
          <p:cNvPr id="8" name="文本框 7"/>
          <p:cNvSpPr txBox="1"/>
          <p:nvPr/>
        </p:nvSpPr>
        <p:spPr>
          <a:xfrm>
            <a:off x="1311910" y="3058795"/>
            <a:ext cx="7668260" cy="368300"/>
          </a:xfrm>
          <a:prstGeom prst="rect">
            <a:avLst/>
          </a:prstGeom>
          <a:noFill/>
        </p:spPr>
        <p:txBody>
          <a:bodyPr wrap="square" rtlCol="0" anchor="t">
            <a:spAutoFit/>
          </a:bodyPr>
          <a:p>
            <a:r>
              <a:rPr lang="zh-CN" altLang="en-US"/>
              <a:t>3. Take into account the range of experience level of the participants.</a:t>
            </a:r>
            <a:endParaRPr lang="zh-CN" altLang="en-US"/>
          </a:p>
        </p:txBody>
      </p:sp>
      <p:sp>
        <p:nvSpPr>
          <p:cNvPr id="9" name="文本框 8"/>
          <p:cNvSpPr txBox="1"/>
          <p:nvPr/>
        </p:nvSpPr>
        <p:spPr>
          <a:xfrm>
            <a:off x="1311910" y="3918585"/>
            <a:ext cx="8832215" cy="368300"/>
          </a:xfrm>
          <a:prstGeom prst="rect">
            <a:avLst/>
          </a:prstGeom>
          <a:noFill/>
        </p:spPr>
        <p:txBody>
          <a:bodyPr wrap="square" rtlCol="0" anchor="t">
            <a:spAutoFit/>
          </a:bodyPr>
          <a:p>
            <a:r>
              <a:rPr lang="zh-CN" altLang="en-US"/>
              <a:t>4. Provide a tutorial of the experimental tool to the participants.</a:t>
            </a:r>
            <a:endParaRPr lang="zh-CN" altLang="en-US"/>
          </a:p>
        </p:txBody>
      </p:sp>
      <p:sp>
        <p:nvSpPr>
          <p:cNvPr id="10" name="文本框 9"/>
          <p:cNvSpPr txBox="1"/>
          <p:nvPr/>
        </p:nvSpPr>
        <p:spPr>
          <a:xfrm>
            <a:off x="1311910" y="4799330"/>
            <a:ext cx="6598920" cy="368300"/>
          </a:xfrm>
          <a:prstGeom prst="rect">
            <a:avLst/>
          </a:prstGeom>
          <a:noFill/>
        </p:spPr>
        <p:txBody>
          <a:bodyPr wrap="square" rtlCol="0" anchor="t">
            <a:spAutoFit/>
          </a:bodyPr>
          <a:p>
            <a:r>
              <a:rPr lang="zh-CN" altLang="en-US"/>
              <a:t>5. Find a set of relevant tasks.</a:t>
            </a:r>
            <a:endParaRPr lang="zh-CN" altLang="en-US"/>
          </a:p>
        </p:txBody>
      </p:sp>
      <p:sp>
        <p:nvSpPr>
          <p:cNvPr id="11" name="文本框 10"/>
          <p:cNvSpPr txBox="1"/>
          <p:nvPr/>
        </p:nvSpPr>
        <p:spPr>
          <a:xfrm>
            <a:off x="1311910" y="5680710"/>
            <a:ext cx="7983220" cy="368300"/>
          </a:xfrm>
          <a:prstGeom prst="rect">
            <a:avLst/>
          </a:prstGeom>
          <a:noFill/>
        </p:spPr>
        <p:txBody>
          <a:bodyPr wrap="square" rtlCol="0" anchor="t">
            <a:spAutoFit/>
          </a:bodyPr>
          <a:p>
            <a:r>
              <a:rPr lang="zh-CN" altLang="en-US"/>
              <a:t>6. Include tasks which may not advantage the tool being  evaluated.</a:t>
            </a:r>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timing>
    <p:tnLst>
      <p:par>
        <p:cTn id="1" dur="indefinite" restart="never" nodeType="tmRoot"/>
      </p:par>
    </p:tnLst>
    <p:bldLst>
      <p:bldP spid="2" grpId="0"/>
      <p:bldP spid="4" grpId="0" bldLvl="0" animBg="1"/>
      <p:bldP spid="5" grpId="0" bldLvl="0" animBg="1"/>
    </p:bld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5850</Words>
  <Application>WPS 演示</Application>
  <PresentationFormat>宽屏</PresentationFormat>
  <Paragraphs>254</Paragraphs>
  <Slides>29</Slides>
  <Notes>0</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29</vt:i4>
      </vt:variant>
    </vt:vector>
  </HeadingPairs>
  <TitlesOfParts>
    <vt:vector size="37" baseType="lpstr">
      <vt:lpstr>Arial</vt:lpstr>
      <vt:lpstr>宋体</vt:lpstr>
      <vt:lpstr>Wingdings</vt:lpstr>
      <vt:lpstr>微软雅黑</vt:lpstr>
      <vt:lpstr>Arial Unicode MS</vt:lpstr>
      <vt:lpstr>Calibri</vt:lpstr>
      <vt:lpstr>华文仿宋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闹笑</cp:lastModifiedBy>
  <cp:revision>14</cp:revision>
  <dcterms:created xsi:type="dcterms:W3CDTF">2016-05-08T15:42:00Z</dcterms:created>
  <dcterms:modified xsi:type="dcterms:W3CDTF">2020-12-13T01:07:14Z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2052-11.1.0.10132</vt:lpwstr>
  </property>
</Properties>
</file>

<file path=docProps/thumbnail.jpeg>
</file>